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7"/>
  </p:notesMasterIdLst>
  <p:sldIdLst>
    <p:sldId id="296" r:id="rId2"/>
    <p:sldId id="283" r:id="rId3"/>
    <p:sldId id="298" r:id="rId4"/>
    <p:sldId id="258" r:id="rId5"/>
    <p:sldId id="259" r:id="rId6"/>
    <p:sldId id="260" r:id="rId7"/>
    <p:sldId id="261" r:id="rId8"/>
    <p:sldId id="284" r:id="rId9"/>
    <p:sldId id="285" r:id="rId10"/>
    <p:sldId id="286"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 id="272" r:id="rId24"/>
    <p:sldId id="275" r:id="rId25"/>
    <p:sldId id="276" r:id="rId26"/>
    <p:sldId id="299" r:id="rId27"/>
    <p:sldId id="288" r:id="rId28"/>
    <p:sldId id="289" r:id="rId29"/>
    <p:sldId id="290" r:id="rId30"/>
    <p:sldId id="291" r:id="rId31"/>
    <p:sldId id="292" r:id="rId32"/>
    <p:sldId id="293" r:id="rId33"/>
    <p:sldId id="294" r:id="rId34"/>
    <p:sldId id="295" r:id="rId35"/>
    <p:sldId id="297"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E20"/>
    <a:srgbClr val="30623C"/>
    <a:srgbClr val="24476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96823" autoAdjust="0"/>
  </p:normalViewPr>
  <p:slideViewPr>
    <p:cSldViewPr snapToObjects="1">
      <p:cViewPr varScale="1">
        <p:scale>
          <a:sx n="49" d="100"/>
          <a:sy n="49" d="100"/>
        </p:scale>
        <p:origin x="1313" y="38"/>
      </p:cViewPr>
      <p:guideLst>
        <p:guide orient="horz" pos="2160"/>
        <p:guide pos="2880"/>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DAA631BA-F5B0-43D1-B12C-0D913890E0E2}" type="datetimeFigureOut">
              <a:rPr lang="en-US" smtClean="0"/>
              <a:pPr/>
              <a:t>12/8/2018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A2E31711-F7C1-41B0-8C03-49F739D9A0BA}" type="slidenum">
              <a:rPr lang="en-US" smtClean="0"/>
              <a:pPr/>
              <a:t>‹#›</a:t>
            </a:fld>
            <a:endParaRPr lang="en-US"/>
          </a:p>
        </p:txBody>
      </p:sp>
    </p:spTree>
    <p:extLst>
      <p:ext uri="{BB962C8B-B14F-4D97-AF65-F5344CB8AC3E}">
        <p14:creationId xmlns:p14="http://schemas.microsoft.com/office/powerpoint/2010/main" val="202537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a:t>
            </a:fld>
            <a:endParaRPr lang="en-US"/>
          </a:p>
        </p:txBody>
      </p:sp>
    </p:spTree>
    <p:extLst>
      <p:ext uri="{BB962C8B-B14F-4D97-AF65-F5344CB8AC3E}">
        <p14:creationId xmlns:p14="http://schemas.microsoft.com/office/powerpoint/2010/main" val="37986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10</a:t>
            </a:fld>
            <a:endParaRPr lang="en-US"/>
          </a:p>
        </p:txBody>
      </p:sp>
    </p:spTree>
    <p:extLst>
      <p:ext uri="{BB962C8B-B14F-4D97-AF65-F5344CB8AC3E}">
        <p14:creationId xmlns:p14="http://schemas.microsoft.com/office/powerpoint/2010/main" val="277169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11</a:t>
            </a:fld>
            <a:endParaRPr lang="en-US"/>
          </a:p>
        </p:txBody>
      </p:sp>
    </p:spTree>
    <p:extLst>
      <p:ext uri="{BB962C8B-B14F-4D97-AF65-F5344CB8AC3E}">
        <p14:creationId xmlns:p14="http://schemas.microsoft.com/office/powerpoint/2010/main" val="66727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12</a:t>
            </a:fld>
            <a:endParaRPr lang="en-US"/>
          </a:p>
        </p:txBody>
      </p:sp>
    </p:spTree>
    <p:extLst>
      <p:ext uri="{BB962C8B-B14F-4D97-AF65-F5344CB8AC3E}">
        <p14:creationId xmlns:p14="http://schemas.microsoft.com/office/powerpoint/2010/main" val="268650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13</a:t>
            </a:fld>
            <a:endParaRPr lang="en-US"/>
          </a:p>
        </p:txBody>
      </p:sp>
    </p:spTree>
    <p:extLst>
      <p:ext uri="{BB962C8B-B14F-4D97-AF65-F5344CB8AC3E}">
        <p14:creationId xmlns:p14="http://schemas.microsoft.com/office/powerpoint/2010/main" val="118922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14</a:t>
            </a:fld>
            <a:endParaRPr lang="en-US"/>
          </a:p>
        </p:txBody>
      </p:sp>
    </p:spTree>
    <p:extLst>
      <p:ext uri="{BB962C8B-B14F-4D97-AF65-F5344CB8AC3E}">
        <p14:creationId xmlns:p14="http://schemas.microsoft.com/office/powerpoint/2010/main" val="71255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15</a:t>
            </a:fld>
            <a:endParaRPr lang="en-US"/>
          </a:p>
        </p:txBody>
      </p:sp>
    </p:spTree>
    <p:extLst>
      <p:ext uri="{BB962C8B-B14F-4D97-AF65-F5344CB8AC3E}">
        <p14:creationId xmlns:p14="http://schemas.microsoft.com/office/powerpoint/2010/main" val="200444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16</a:t>
            </a:fld>
            <a:endParaRPr lang="en-US"/>
          </a:p>
        </p:txBody>
      </p:sp>
    </p:spTree>
    <p:extLst>
      <p:ext uri="{BB962C8B-B14F-4D97-AF65-F5344CB8AC3E}">
        <p14:creationId xmlns:p14="http://schemas.microsoft.com/office/powerpoint/2010/main" val="247988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17</a:t>
            </a:fld>
            <a:endParaRPr lang="en-US"/>
          </a:p>
        </p:txBody>
      </p:sp>
    </p:spTree>
    <p:extLst>
      <p:ext uri="{BB962C8B-B14F-4D97-AF65-F5344CB8AC3E}">
        <p14:creationId xmlns:p14="http://schemas.microsoft.com/office/powerpoint/2010/main" val="182087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18</a:t>
            </a:fld>
            <a:endParaRPr lang="en-US"/>
          </a:p>
        </p:txBody>
      </p:sp>
    </p:spTree>
    <p:extLst>
      <p:ext uri="{BB962C8B-B14F-4D97-AF65-F5344CB8AC3E}">
        <p14:creationId xmlns:p14="http://schemas.microsoft.com/office/powerpoint/2010/main" val="187533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19</a:t>
            </a:fld>
            <a:endParaRPr lang="en-US"/>
          </a:p>
        </p:txBody>
      </p:sp>
    </p:spTree>
    <p:extLst>
      <p:ext uri="{BB962C8B-B14F-4D97-AF65-F5344CB8AC3E}">
        <p14:creationId xmlns:p14="http://schemas.microsoft.com/office/powerpoint/2010/main" val="49440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a:t>
            </a:fld>
            <a:endParaRPr lang="en-US"/>
          </a:p>
        </p:txBody>
      </p:sp>
    </p:spTree>
    <p:extLst>
      <p:ext uri="{BB962C8B-B14F-4D97-AF65-F5344CB8AC3E}">
        <p14:creationId xmlns:p14="http://schemas.microsoft.com/office/powerpoint/2010/main" val="1498649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20</a:t>
            </a:fld>
            <a:endParaRPr lang="en-US"/>
          </a:p>
        </p:txBody>
      </p:sp>
    </p:spTree>
    <p:extLst>
      <p:ext uri="{BB962C8B-B14F-4D97-AF65-F5344CB8AC3E}">
        <p14:creationId xmlns:p14="http://schemas.microsoft.com/office/powerpoint/2010/main" val="1253841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21</a:t>
            </a:fld>
            <a:endParaRPr lang="en-US"/>
          </a:p>
        </p:txBody>
      </p:sp>
    </p:spTree>
    <p:extLst>
      <p:ext uri="{BB962C8B-B14F-4D97-AF65-F5344CB8AC3E}">
        <p14:creationId xmlns:p14="http://schemas.microsoft.com/office/powerpoint/2010/main" val="1067872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22</a:t>
            </a:fld>
            <a:endParaRPr lang="en-US"/>
          </a:p>
        </p:txBody>
      </p:sp>
    </p:spTree>
    <p:extLst>
      <p:ext uri="{BB962C8B-B14F-4D97-AF65-F5344CB8AC3E}">
        <p14:creationId xmlns:p14="http://schemas.microsoft.com/office/powerpoint/2010/main" val="451879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23</a:t>
            </a:fld>
            <a:endParaRPr lang="en-US"/>
          </a:p>
        </p:txBody>
      </p:sp>
    </p:spTree>
    <p:extLst>
      <p:ext uri="{BB962C8B-B14F-4D97-AF65-F5344CB8AC3E}">
        <p14:creationId xmlns:p14="http://schemas.microsoft.com/office/powerpoint/2010/main" val="1522064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24</a:t>
            </a:fld>
            <a:endParaRPr lang="en-US"/>
          </a:p>
        </p:txBody>
      </p:sp>
    </p:spTree>
    <p:extLst>
      <p:ext uri="{BB962C8B-B14F-4D97-AF65-F5344CB8AC3E}">
        <p14:creationId xmlns:p14="http://schemas.microsoft.com/office/powerpoint/2010/main" val="3839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25</a:t>
            </a:fld>
            <a:endParaRPr lang="en-US"/>
          </a:p>
        </p:txBody>
      </p:sp>
    </p:spTree>
    <p:extLst>
      <p:ext uri="{BB962C8B-B14F-4D97-AF65-F5344CB8AC3E}">
        <p14:creationId xmlns:p14="http://schemas.microsoft.com/office/powerpoint/2010/main" val="1560648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26</a:t>
            </a:fld>
            <a:endParaRPr lang="en-US"/>
          </a:p>
        </p:txBody>
      </p:sp>
    </p:spTree>
    <p:extLst>
      <p:ext uri="{BB962C8B-B14F-4D97-AF65-F5344CB8AC3E}">
        <p14:creationId xmlns:p14="http://schemas.microsoft.com/office/powerpoint/2010/main" val="2666257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27</a:t>
            </a:fld>
            <a:endParaRPr lang="en-US"/>
          </a:p>
        </p:txBody>
      </p:sp>
    </p:spTree>
    <p:extLst>
      <p:ext uri="{BB962C8B-B14F-4D97-AF65-F5344CB8AC3E}">
        <p14:creationId xmlns:p14="http://schemas.microsoft.com/office/powerpoint/2010/main" val="49012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28</a:t>
            </a:fld>
            <a:endParaRPr lang="en-US"/>
          </a:p>
        </p:txBody>
      </p:sp>
    </p:spTree>
    <p:extLst>
      <p:ext uri="{BB962C8B-B14F-4D97-AF65-F5344CB8AC3E}">
        <p14:creationId xmlns:p14="http://schemas.microsoft.com/office/powerpoint/2010/main" val="3637481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29</a:t>
            </a:fld>
            <a:endParaRPr lang="en-US"/>
          </a:p>
        </p:txBody>
      </p:sp>
    </p:spTree>
    <p:extLst>
      <p:ext uri="{BB962C8B-B14F-4D97-AF65-F5344CB8AC3E}">
        <p14:creationId xmlns:p14="http://schemas.microsoft.com/office/powerpoint/2010/main" val="352240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3</a:t>
            </a:fld>
            <a:endParaRPr lang="en-US"/>
          </a:p>
        </p:txBody>
      </p:sp>
    </p:spTree>
    <p:extLst>
      <p:ext uri="{BB962C8B-B14F-4D97-AF65-F5344CB8AC3E}">
        <p14:creationId xmlns:p14="http://schemas.microsoft.com/office/powerpoint/2010/main" val="2881499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30</a:t>
            </a:fld>
            <a:endParaRPr lang="en-US"/>
          </a:p>
        </p:txBody>
      </p:sp>
    </p:spTree>
    <p:extLst>
      <p:ext uri="{BB962C8B-B14F-4D97-AF65-F5344CB8AC3E}">
        <p14:creationId xmlns:p14="http://schemas.microsoft.com/office/powerpoint/2010/main" val="2369643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31</a:t>
            </a:fld>
            <a:endParaRPr lang="en-US"/>
          </a:p>
        </p:txBody>
      </p:sp>
    </p:spTree>
    <p:extLst>
      <p:ext uri="{BB962C8B-B14F-4D97-AF65-F5344CB8AC3E}">
        <p14:creationId xmlns:p14="http://schemas.microsoft.com/office/powerpoint/2010/main" val="4200397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32</a:t>
            </a:fld>
            <a:endParaRPr lang="en-US"/>
          </a:p>
        </p:txBody>
      </p:sp>
    </p:spTree>
    <p:extLst>
      <p:ext uri="{BB962C8B-B14F-4D97-AF65-F5344CB8AC3E}">
        <p14:creationId xmlns:p14="http://schemas.microsoft.com/office/powerpoint/2010/main" val="3886363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33</a:t>
            </a:fld>
            <a:endParaRPr lang="en-US"/>
          </a:p>
        </p:txBody>
      </p:sp>
    </p:spTree>
    <p:extLst>
      <p:ext uri="{BB962C8B-B14F-4D97-AF65-F5344CB8AC3E}">
        <p14:creationId xmlns:p14="http://schemas.microsoft.com/office/powerpoint/2010/main" val="1433645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34</a:t>
            </a:fld>
            <a:endParaRPr lang="en-US"/>
          </a:p>
        </p:txBody>
      </p:sp>
    </p:spTree>
    <p:extLst>
      <p:ext uri="{BB962C8B-B14F-4D97-AF65-F5344CB8AC3E}">
        <p14:creationId xmlns:p14="http://schemas.microsoft.com/office/powerpoint/2010/main" val="234570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35</a:t>
            </a:fld>
            <a:endParaRPr lang="en-US"/>
          </a:p>
        </p:txBody>
      </p:sp>
    </p:spTree>
    <p:extLst>
      <p:ext uri="{BB962C8B-B14F-4D97-AF65-F5344CB8AC3E}">
        <p14:creationId xmlns:p14="http://schemas.microsoft.com/office/powerpoint/2010/main" val="124792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4</a:t>
            </a:fld>
            <a:endParaRPr lang="en-US"/>
          </a:p>
        </p:txBody>
      </p:sp>
    </p:spTree>
    <p:extLst>
      <p:ext uri="{BB962C8B-B14F-4D97-AF65-F5344CB8AC3E}">
        <p14:creationId xmlns:p14="http://schemas.microsoft.com/office/powerpoint/2010/main" val="1917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5</a:t>
            </a:fld>
            <a:endParaRPr lang="en-US"/>
          </a:p>
        </p:txBody>
      </p:sp>
    </p:spTree>
    <p:extLst>
      <p:ext uri="{BB962C8B-B14F-4D97-AF65-F5344CB8AC3E}">
        <p14:creationId xmlns:p14="http://schemas.microsoft.com/office/powerpoint/2010/main" val="19397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6</a:t>
            </a:fld>
            <a:endParaRPr lang="en-US"/>
          </a:p>
        </p:txBody>
      </p:sp>
    </p:spTree>
    <p:extLst>
      <p:ext uri="{BB962C8B-B14F-4D97-AF65-F5344CB8AC3E}">
        <p14:creationId xmlns:p14="http://schemas.microsoft.com/office/powerpoint/2010/main" val="374045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7</a:t>
            </a:fld>
            <a:endParaRPr lang="en-US"/>
          </a:p>
        </p:txBody>
      </p:sp>
    </p:spTree>
    <p:extLst>
      <p:ext uri="{BB962C8B-B14F-4D97-AF65-F5344CB8AC3E}">
        <p14:creationId xmlns:p14="http://schemas.microsoft.com/office/powerpoint/2010/main" val="74929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8</a:t>
            </a:fld>
            <a:endParaRPr lang="en-US"/>
          </a:p>
        </p:txBody>
      </p:sp>
    </p:spTree>
    <p:extLst>
      <p:ext uri="{BB962C8B-B14F-4D97-AF65-F5344CB8AC3E}">
        <p14:creationId xmlns:p14="http://schemas.microsoft.com/office/powerpoint/2010/main" val="398647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E31711-F7C1-41B0-8C03-49F739D9A0BA}" type="slidenum">
              <a:rPr lang="en-US" smtClean="0"/>
              <a:pPr/>
              <a:t>9</a:t>
            </a:fld>
            <a:endParaRPr lang="en-US"/>
          </a:p>
        </p:txBody>
      </p:sp>
    </p:spTree>
    <p:extLst>
      <p:ext uri="{BB962C8B-B14F-4D97-AF65-F5344CB8AC3E}">
        <p14:creationId xmlns:p14="http://schemas.microsoft.com/office/powerpoint/2010/main" val="164213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B1B0E30-46B7-40B9-AC02-049678574A2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ED920D-C811-426E-8A4F-7A165EAE07EB}" type="slidenum">
              <a:rPr lang="en-US" smtClean="0"/>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C02F0-C204-4F8A-9908-55C56FD3B1B5}" type="slidenum">
              <a:rPr lang="en-US" smtClean="0"/>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512E1B-7E1C-44C1-8404-7AC71E24A58F}" type="slidenum">
              <a:rPr lang="en-US"/>
              <a:pPr>
                <a:defRPr/>
              </a:pPr>
              <a:t>‹#›</a:t>
            </a:fld>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quarter" idx="1"/>
          </p:nvPr>
        </p:nvSpPr>
        <p:spPr>
          <a:xfrm>
            <a:off x="457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9B2538-BF80-4633-AF54-99F6DAC784D1}" type="slidenum">
              <a:rPr lang="en-US"/>
              <a:pPr>
                <a:defRPr/>
              </a:pPr>
              <a:t>‹#›</a:t>
            </a:fld>
            <a:endParaRPr 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7B88410-CA91-4EE6-97DE-AFFCC92E2F54}"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95334E-2A27-4172-B172-199B308C96C3}" type="slidenum">
              <a:rPr lang="en-US" smtClean="0"/>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A13BED-73C0-472E-9D5C-D2FD8C6147D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4F8452-8995-4DA5-A8E9-76F115EB2336}" type="slidenum">
              <a:rPr lang="en-US" smtClean="0"/>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5F38766-3954-45E5-811D-392D3EAE1A07}" type="slidenum">
              <a:rPr lang="en-US" smtClean="0"/>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7DB3C5-B3B7-4394-8C52-D7A4FB081AC4}" type="slidenum">
              <a:rPr lang="en-US" smtClean="0"/>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DB4B63-40CE-4C23-9025-8CC2C4200FA5}" type="slidenum">
              <a:rPr lang="en-US" smtClean="0"/>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7B8DF6-E1B7-4C02-AC12-195F1CFF500A}" type="slidenum">
              <a:rPr lang="en-US" smtClean="0"/>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E35E73E-4562-491B-B36C-6591C4B9C04B}"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012A57C-4DEC-47D4-AC03-79D41B032B64}"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spd="med">
    <p:rand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co.linn.or.u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brownsvillefire.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lcome Sign 1"/>
          <p:cNvPicPr>
            <a:picLocks noGrp="1" noChangeAspect="1" noChangeArrowheads="1"/>
          </p:cNvPicPr>
          <p:nvPr>
            <p:ph/>
          </p:nvPr>
        </p:nvPicPr>
        <p:blipFill>
          <a:blip r:embed="rId3" cstate="print"/>
          <a:stretch>
            <a:fillRect/>
          </a:stretch>
        </p:blipFill>
        <p:spPr>
          <a:xfrm>
            <a:off x="1173187" y="1308089"/>
            <a:ext cx="6912840" cy="4933106"/>
          </a:xfrm>
          <a:noFill/>
          <a:ln w="25400">
            <a:solidFill>
              <a:schemeClr val="accent1"/>
            </a:solidFill>
          </a:ln>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oldstar"/>
          <p:cNvPicPr>
            <a:picLocks noGrp="1" noChangeAspect="1" noChangeArrowheads="1" noCrop="1"/>
          </p:cNvPicPr>
          <p:nvPr>
            <p:ph sz="half" idx="1"/>
          </p:nvPr>
        </p:nvPicPr>
        <p:blipFill>
          <a:blip r:embed="rId3" cstate="print"/>
          <a:srcRect/>
          <a:stretch>
            <a:fillRect/>
          </a:stretch>
        </p:blipFill>
        <p:spPr>
          <a:xfrm>
            <a:off x="712331" y="1896533"/>
            <a:ext cx="381000" cy="381000"/>
          </a:xfrm>
          <a:noFill/>
        </p:spPr>
      </p:pic>
      <p:pic>
        <p:nvPicPr>
          <p:cNvPr id="11267" name="Picture 7" descr="goldstar"/>
          <p:cNvPicPr>
            <a:picLocks noGrp="1" noChangeAspect="1" noChangeArrowheads="1" noCrop="1"/>
          </p:cNvPicPr>
          <p:nvPr>
            <p:ph sz="half" idx="2"/>
          </p:nvPr>
        </p:nvPicPr>
        <p:blipFill>
          <a:blip r:embed="rId3" cstate="print"/>
          <a:srcRect/>
          <a:stretch>
            <a:fillRect/>
          </a:stretch>
        </p:blipFill>
        <p:spPr>
          <a:xfrm>
            <a:off x="712331" y="3049058"/>
            <a:ext cx="381000" cy="381000"/>
          </a:xfrm>
          <a:noFill/>
        </p:spPr>
      </p:pic>
      <p:sp>
        <p:nvSpPr>
          <p:cNvPr id="11269" name="Text Box 11"/>
          <p:cNvSpPr txBox="1">
            <a:spLocks noChangeArrowheads="1"/>
          </p:cNvSpPr>
          <p:nvPr/>
        </p:nvSpPr>
        <p:spPr bwMode="auto">
          <a:xfrm>
            <a:off x="1518781" y="1809220"/>
            <a:ext cx="6683158" cy="641350"/>
          </a:xfrm>
          <a:prstGeom prst="rect">
            <a:avLst/>
          </a:prstGeom>
          <a:noFill/>
          <a:ln w="9525">
            <a:noFill/>
            <a:miter lim="800000"/>
            <a:headEnd/>
            <a:tailEnd/>
          </a:ln>
        </p:spPr>
        <p:txBody>
          <a:bodyPr wrap="square">
            <a:spAutoFit/>
          </a:bodyPr>
          <a:lstStyle/>
          <a:p>
            <a:pPr>
              <a:spcBef>
                <a:spcPct val="50000"/>
              </a:spcBef>
            </a:pPr>
            <a:r>
              <a:rPr lang="en-US" dirty="0">
                <a:solidFill>
                  <a:schemeClr val="accent6">
                    <a:lumMod val="50000"/>
                  </a:schemeClr>
                </a:solidFill>
              </a:rPr>
              <a:t>The City is responsible for 49,090 linear feet of paved roadway; 9.29 miles… or 18.58 total miles…</a:t>
            </a:r>
          </a:p>
        </p:txBody>
      </p:sp>
      <p:sp>
        <p:nvSpPr>
          <p:cNvPr id="11270" name="Text Box 12"/>
          <p:cNvSpPr txBox="1">
            <a:spLocks noChangeArrowheads="1"/>
          </p:cNvSpPr>
          <p:nvPr/>
        </p:nvSpPr>
        <p:spPr bwMode="auto">
          <a:xfrm>
            <a:off x="1518781" y="3018895"/>
            <a:ext cx="6394450" cy="641350"/>
          </a:xfrm>
          <a:prstGeom prst="rect">
            <a:avLst/>
          </a:prstGeom>
          <a:noFill/>
          <a:ln w="9525">
            <a:noFill/>
            <a:miter lim="800000"/>
            <a:headEnd/>
            <a:tailEnd/>
          </a:ln>
        </p:spPr>
        <p:txBody>
          <a:bodyPr>
            <a:spAutoFit/>
          </a:bodyPr>
          <a:lstStyle/>
          <a:p>
            <a:pPr>
              <a:spcBef>
                <a:spcPct val="50000"/>
              </a:spcBef>
            </a:pPr>
            <a:r>
              <a:rPr lang="en-US">
                <a:solidFill>
                  <a:schemeClr val="accent6">
                    <a:lumMod val="50000"/>
                  </a:schemeClr>
                </a:solidFill>
              </a:rPr>
              <a:t>The City is responsible for 60, 442 linear feet of water lines; 11.44 miles…</a:t>
            </a:r>
          </a:p>
        </p:txBody>
      </p:sp>
      <p:pic>
        <p:nvPicPr>
          <p:cNvPr id="11271" name="Picture 16" descr="goldstar"/>
          <p:cNvPicPr>
            <a:picLocks noChangeAspect="1" noChangeArrowheads="1" noCrop="1"/>
          </p:cNvPicPr>
          <p:nvPr/>
        </p:nvPicPr>
        <p:blipFill>
          <a:blip r:embed="rId3" cstate="print"/>
          <a:srcRect/>
          <a:stretch>
            <a:fillRect/>
          </a:stretch>
        </p:blipFill>
        <p:spPr bwMode="auto">
          <a:xfrm>
            <a:off x="712331" y="4199995"/>
            <a:ext cx="381000" cy="381000"/>
          </a:xfrm>
          <a:prstGeom prst="rect">
            <a:avLst/>
          </a:prstGeom>
          <a:noFill/>
          <a:ln w="9525">
            <a:noFill/>
            <a:miter lim="800000"/>
            <a:headEnd/>
            <a:tailEnd/>
          </a:ln>
        </p:spPr>
      </p:pic>
      <p:sp>
        <p:nvSpPr>
          <p:cNvPr id="11272" name="Text Box 19"/>
          <p:cNvSpPr txBox="1">
            <a:spLocks noChangeArrowheads="1"/>
          </p:cNvSpPr>
          <p:nvPr/>
        </p:nvSpPr>
        <p:spPr bwMode="auto">
          <a:xfrm>
            <a:off x="1461631" y="4169833"/>
            <a:ext cx="6394450" cy="641350"/>
          </a:xfrm>
          <a:prstGeom prst="rect">
            <a:avLst/>
          </a:prstGeom>
          <a:noFill/>
          <a:ln w="9525">
            <a:noFill/>
            <a:miter lim="800000"/>
            <a:headEnd/>
            <a:tailEnd/>
          </a:ln>
        </p:spPr>
        <p:txBody>
          <a:bodyPr>
            <a:spAutoFit/>
          </a:bodyPr>
          <a:lstStyle/>
          <a:p>
            <a:pPr>
              <a:spcBef>
                <a:spcPct val="50000"/>
              </a:spcBef>
            </a:pPr>
            <a:r>
              <a:rPr lang="en-US">
                <a:solidFill>
                  <a:schemeClr val="accent6">
                    <a:lumMod val="50000"/>
                  </a:schemeClr>
                </a:solidFill>
              </a:rPr>
              <a:t>The City is responsible for 56,180 linear feet of sewer lines; 10.64 miles…</a:t>
            </a:r>
          </a:p>
        </p:txBody>
      </p:sp>
      <p:sp>
        <p:nvSpPr>
          <p:cNvPr id="11273" name="Text Box 20"/>
          <p:cNvSpPr txBox="1">
            <a:spLocks noChangeArrowheads="1"/>
          </p:cNvSpPr>
          <p:nvPr/>
        </p:nvSpPr>
        <p:spPr bwMode="auto">
          <a:xfrm>
            <a:off x="1461630" y="5322358"/>
            <a:ext cx="7028343" cy="641350"/>
          </a:xfrm>
          <a:prstGeom prst="rect">
            <a:avLst/>
          </a:prstGeom>
          <a:noFill/>
          <a:ln w="9525">
            <a:noFill/>
            <a:miter lim="800000"/>
            <a:headEnd/>
            <a:tailEnd/>
          </a:ln>
        </p:spPr>
        <p:txBody>
          <a:bodyPr wrap="square">
            <a:spAutoFit/>
          </a:bodyPr>
          <a:lstStyle/>
          <a:p>
            <a:pPr>
              <a:spcBef>
                <a:spcPct val="50000"/>
              </a:spcBef>
            </a:pPr>
            <a:r>
              <a:rPr lang="en-US" dirty="0">
                <a:solidFill>
                  <a:schemeClr val="accent6">
                    <a:lumMod val="50000"/>
                  </a:schemeClr>
                </a:solidFill>
              </a:rPr>
              <a:t>The City is responsible for 17,010 linear feet of storm sewer lines; 3.22 miles…</a:t>
            </a:r>
          </a:p>
        </p:txBody>
      </p:sp>
      <p:pic>
        <p:nvPicPr>
          <p:cNvPr id="11274" name="Picture 21" descr="goldstar"/>
          <p:cNvPicPr>
            <a:picLocks noChangeAspect="1" noChangeArrowheads="1" noCrop="1"/>
          </p:cNvPicPr>
          <p:nvPr/>
        </p:nvPicPr>
        <p:blipFill>
          <a:blip r:embed="rId3" cstate="print"/>
          <a:srcRect/>
          <a:stretch>
            <a:fillRect/>
          </a:stretch>
        </p:blipFill>
        <p:spPr bwMode="auto">
          <a:xfrm>
            <a:off x="771069" y="5352520"/>
            <a:ext cx="381000" cy="381000"/>
          </a:xfrm>
          <a:prstGeom prst="rect">
            <a:avLst/>
          </a:prstGeom>
          <a:noFill/>
          <a:ln w="9525">
            <a:noFill/>
            <a:miter lim="800000"/>
            <a:headEnd/>
            <a:tailEnd/>
          </a:ln>
        </p:spPr>
      </p:pic>
      <p:sp>
        <p:nvSpPr>
          <p:cNvPr id="11" name="Text Box 4"/>
          <p:cNvSpPr txBox="1">
            <a:spLocks noChangeArrowheads="1"/>
          </p:cNvSpPr>
          <p:nvPr/>
        </p:nvSpPr>
        <p:spPr bwMode="auto">
          <a:xfrm>
            <a:off x="1634043" y="779078"/>
            <a:ext cx="2592315"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Fun Facts</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1120" y="805802"/>
            <a:ext cx="2073852"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Library</a:t>
            </a:r>
          </a:p>
        </p:txBody>
      </p:sp>
      <p:sp>
        <p:nvSpPr>
          <p:cNvPr id="29699" name="Text Box 3"/>
          <p:cNvSpPr txBox="1">
            <a:spLocks noChangeArrowheads="1"/>
          </p:cNvSpPr>
          <p:nvPr/>
        </p:nvSpPr>
        <p:spPr bwMode="auto">
          <a:xfrm>
            <a:off x="395288" y="1634451"/>
            <a:ext cx="3830637" cy="1923604"/>
          </a:xfrm>
          <a:prstGeom prst="rect">
            <a:avLst/>
          </a:prstGeom>
          <a:noFill/>
          <a:ln w="9525">
            <a:noFill/>
            <a:miter lim="800000"/>
            <a:headEnd/>
            <a:tailEnd/>
          </a:ln>
          <a:effectLst/>
        </p:spPr>
        <p:txBody>
          <a:bodyPr>
            <a:spAutoFit/>
          </a:bodyPr>
          <a:lstStyle/>
          <a:p>
            <a:pPr algn="ctr">
              <a:spcBef>
                <a:spcPct val="50000"/>
              </a:spcBef>
              <a:defRPr/>
            </a:pPr>
            <a:r>
              <a:rPr lang="en-US" sz="2000" b="1" i="1" u="sng" spc="300" dirty="0">
                <a:solidFill>
                  <a:schemeClr val="accent6">
                    <a:lumMod val="50000"/>
                  </a:schemeClr>
                </a:solidFill>
              </a:rPr>
              <a:t>Personnel</a:t>
            </a:r>
          </a:p>
          <a:p>
            <a:pPr algn="ctr">
              <a:spcBef>
                <a:spcPct val="50000"/>
              </a:spcBef>
              <a:defRPr/>
            </a:pPr>
            <a:r>
              <a:rPr lang="en-US" i="1" dirty="0">
                <a:solidFill>
                  <a:schemeClr val="accent6">
                    <a:lumMod val="50000"/>
                  </a:schemeClr>
                </a:solidFill>
              </a:rPr>
              <a:t>Sherri Lemhouse Librarian     (Part-time)</a:t>
            </a:r>
          </a:p>
          <a:p>
            <a:pPr algn="ctr">
              <a:spcBef>
                <a:spcPct val="50000"/>
              </a:spcBef>
              <a:defRPr/>
            </a:pPr>
            <a:r>
              <a:rPr lang="en-US" i="1" dirty="0">
                <a:solidFill>
                  <a:schemeClr val="accent6">
                    <a:lumMod val="50000"/>
                  </a:schemeClr>
                </a:solidFill>
              </a:rPr>
              <a:t>Nettie Reed, Assistant (Saturdays)</a:t>
            </a:r>
          </a:p>
          <a:p>
            <a:pPr algn="ctr">
              <a:spcBef>
                <a:spcPct val="50000"/>
              </a:spcBef>
              <a:defRPr/>
            </a:pPr>
            <a:r>
              <a:rPr lang="en-US" i="1" dirty="0">
                <a:solidFill>
                  <a:schemeClr val="accent6">
                    <a:lumMod val="50000"/>
                  </a:schemeClr>
                </a:solidFill>
              </a:rPr>
              <a:t>Volunteers: 15 - 25</a:t>
            </a:r>
          </a:p>
        </p:txBody>
      </p:sp>
      <p:sp>
        <p:nvSpPr>
          <p:cNvPr id="12293" name="Text Box 6"/>
          <p:cNvSpPr txBox="1">
            <a:spLocks noChangeArrowheads="1"/>
          </p:cNvSpPr>
          <p:nvPr/>
        </p:nvSpPr>
        <p:spPr bwMode="auto">
          <a:xfrm>
            <a:off x="395288" y="3832225"/>
            <a:ext cx="8208962" cy="2639184"/>
          </a:xfrm>
          <a:prstGeom prst="rect">
            <a:avLst/>
          </a:prstGeom>
          <a:noFill/>
          <a:ln w="9525">
            <a:noFill/>
            <a:miter lim="800000"/>
            <a:headEnd/>
            <a:tailEnd/>
          </a:ln>
        </p:spPr>
        <p:txBody>
          <a:bodyPr>
            <a:spAutoFit/>
          </a:bodyPr>
          <a:lstStyle/>
          <a:p>
            <a:pPr algn="ctr">
              <a:spcBef>
                <a:spcPct val="50000"/>
              </a:spcBef>
            </a:pPr>
            <a:r>
              <a:rPr lang="en-US" sz="2000" b="1" i="1" spc="300" dirty="0">
                <a:solidFill>
                  <a:schemeClr val="accent6">
                    <a:lumMod val="50000"/>
                  </a:schemeClr>
                </a:solidFill>
              </a:rPr>
              <a:t>Groups</a:t>
            </a:r>
          </a:p>
          <a:p>
            <a:pPr algn="just">
              <a:spcBef>
                <a:spcPct val="50000"/>
              </a:spcBef>
            </a:pPr>
            <a:r>
              <a:rPr lang="en-US" b="1" dirty="0">
                <a:solidFill>
                  <a:schemeClr val="accent6">
                    <a:lumMod val="50000"/>
                  </a:schemeClr>
                </a:solidFill>
              </a:rPr>
              <a:t>Library Advisory Board</a:t>
            </a:r>
            <a:r>
              <a:rPr lang="en-US" dirty="0">
                <a:solidFill>
                  <a:schemeClr val="accent6">
                    <a:lumMod val="50000"/>
                  </a:schemeClr>
                </a:solidFill>
              </a:rPr>
              <a:t> (ORS 357.400 through 357.621) was created by Council for the purpose of advising Council on Library Operations as defined in the Brownsville Municipal Code. </a:t>
            </a:r>
          </a:p>
          <a:p>
            <a:pPr algn="just">
              <a:spcBef>
                <a:spcPct val="50000"/>
              </a:spcBef>
            </a:pPr>
            <a:endParaRPr lang="en-US" sz="800" dirty="0">
              <a:solidFill>
                <a:schemeClr val="accent6">
                  <a:lumMod val="50000"/>
                </a:schemeClr>
              </a:solidFill>
            </a:endParaRPr>
          </a:p>
          <a:p>
            <a:pPr algn="just">
              <a:spcBef>
                <a:spcPct val="50000"/>
              </a:spcBef>
            </a:pPr>
            <a:r>
              <a:rPr lang="en-US" b="1" dirty="0">
                <a:solidFill>
                  <a:schemeClr val="accent6">
                    <a:lumMod val="50000"/>
                  </a:schemeClr>
                </a:solidFill>
              </a:rPr>
              <a:t>Women’s Study Club</a:t>
            </a:r>
            <a:r>
              <a:rPr lang="en-US" dirty="0">
                <a:solidFill>
                  <a:schemeClr val="accent6">
                    <a:lumMod val="50000"/>
                  </a:schemeClr>
                </a:solidFill>
              </a:rPr>
              <a:t> are responsible for originally creating the Library.</a:t>
            </a:r>
          </a:p>
          <a:p>
            <a:pPr algn="just">
              <a:spcBef>
                <a:spcPct val="50000"/>
              </a:spcBef>
            </a:pPr>
            <a:endParaRPr lang="en-US" sz="800" dirty="0">
              <a:solidFill>
                <a:schemeClr val="accent6">
                  <a:lumMod val="50000"/>
                </a:schemeClr>
              </a:solidFill>
            </a:endParaRPr>
          </a:p>
          <a:p>
            <a:pPr algn="just">
              <a:spcBef>
                <a:spcPct val="50000"/>
              </a:spcBef>
            </a:pPr>
            <a:r>
              <a:rPr lang="en-US" b="1" dirty="0">
                <a:solidFill>
                  <a:schemeClr val="accent6">
                    <a:lumMod val="50000"/>
                  </a:schemeClr>
                </a:solidFill>
              </a:rPr>
              <a:t>Friends of the Library</a:t>
            </a:r>
            <a:r>
              <a:rPr lang="en-US" dirty="0">
                <a:solidFill>
                  <a:schemeClr val="accent6">
                    <a:lumMod val="50000"/>
                  </a:schemeClr>
                </a:solidFill>
              </a:rPr>
              <a:t> donate resources to the Library. </a:t>
            </a:r>
          </a:p>
        </p:txBody>
      </p:sp>
      <p:pic>
        <p:nvPicPr>
          <p:cNvPr id="1026" name="Picture 2" descr="C:\Users\admin\Pictures\Pictures\McDowell\City\Buildings &amp; Property\Buildings\2012 Library.jpg"/>
          <p:cNvPicPr>
            <a:picLocks noChangeAspect="1" noChangeArrowheads="1"/>
          </p:cNvPicPr>
          <p:nvPr/>
        </p:nvPicPr>
        <p:blipFill>
          <a:blip r:embed="rId3" cstate="print"/>
          <a:srcRect/>
          <a:stretch>
            <a:fillRect/>
          </a:stretch>
        </p:blipFill>
        <p:spPr bwMode="auto">
          <a:xfrm>
            <a:off x="4615314" y="951899"/>
            <a:ext cx="3758748" cy="2729418"/>
          </a:xfrm>
          <a:prstGeom prst="rect">
            <a:avLst/>
          </a:prstGeom>
          <a:noFill/>
          <a:ln w="19050">
            <a:solidFill>
              <a:schemeClr val="accent1"/>
            </a:solidFill>
          </a:ln>
        </p:spPr>
      </p:pic>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28555" y="903388"/>
            <a:ext cx="2549943"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Library</a:t>
            </a:r>
          </a:p>
        </p:txBody>
      </p:sp>
      <p:sp>
        <p:nvSpPr>
          <p:cNvPr id="13315" name="Text Box 3"/>
          <p:cNvSpPr txBox="1">
            <a:spLocks noChangeArrowheads="1"/>
          </p:cNvSpPr>
          <p:nvPr/>
        </p:nvSpPr>
        <p:spPr bwMode="auto">
          <a:xfrm>
            <a:off x="2958691" y="1527969"/>
            <a:ext cx="6164262" cy="5632311"/>
          </a:xfrm>
          <a:prstGeom prst="rect">
            <a:avLst/>
          </a:prstGeom>
          <a:noFill/>
          <a:ln w="9525">
            <a:noFill/>
            <a:miter lim="800000"/>
            <a:headEnd/>
            <a:tailEnd/>
          </a:ln>
        </p:spPr>
        <p:txBody>
          <a:bodyPr wrap="square">
            <a:spAutoFit/>
          </a:bodyPr>
          <a:lstStyle/>
          <a:p>
            <a:pPr>
              <a:spcBef>
                <a:spcPct val="50000"/>
              </a:spcBef>
            </a:pPr>
            <a:r>
              <a:rPr lang="en-US" sz="2400" b="1" i="1" spc="300" dirty="0">
                <a:solidFill>
                  <a:schemeClr val="accent6">
                    <a:lumMod val="50000"/>
                  </a:schemeClr>
                </a:solidFill>
                <a:effectLst>
                  <a:outerShdw blurRad="38100" dist="38100" dir="2700000" algn="tl">
                    <a:srgbClr val="000000">
                      <a:alpha val="43137"/>
                    </a:srgbClr>
                  </a:outerShdw>
                </a:effectLst>
              </a:rPr>
              <a:t>    Fun Facts</a:t>
            </a:r>
          </a:p>
          <a:p>
            <a:pPr>
              <a:spcBef>
                <a:spcPct val="50000"/>
              </a:spcBef>
            </a:pPr>
            <a:r>
              <a:rPr lang="en-US" sz="2400" dirty="0">
                <a:solidFill>
                  <a:schemeClr val="accent6">
                    <a:lumMod val="50000"/>
                  </a:schemeClr>
                </a:solidFill>
                <a:effectLst>
                  <a:outerShdw blurRad="38100" dist="38100" dir="2700000" algn="tl">
                    <a:srgbClr val="000000">
                      <a:alpha val="43137"/>
                    </a:srgbClr>
                  </a:outerShdw>
                </a:effectLst>
              </a:rPr>
              <a:t>Offers nearly 20,000 volumes.</a:t>
            </a:r>
          </a:p>
          <a:p>
            <a:pPr>
              <a:spcBef>
                <a:spcPct val="50000"/>
              </a:spcBef>
            </a:pPr>
            <a:r>
              <a:rPr lang="en-US" sz="2400" dirty="0">
                <a:solidFill>
                  <a:schemeClr val="accent6">
                    <a:lumMod val="50000"/>
                  </a:schemeClr>
                </a:solidFill>
                <a:effectLst>
                  <a:outerShdw blurRad="38100" dist="38100" dir="2700000" algn="tl">
                    <a:srgbClr val="000000">
                      <a:alpha val="43137"/>
                    </a:srgbClr>
                  </a:outerShdw>
                </a:effectLst>
              </a:rPr>
              <a:t>Offers magazines, newspapers and periodicals.</a:t>
            </a:r>
          </a:p>
          <a:p>
            <a:pPr>
              <a:spcBef>
                <a:spcPct val="50000"/>
              </a:spcBef>
            </a:pPr>
            <a:r>
              <a:rPr lang="en-US" sz="2400" dirty="0">
                <a:solidFill>
                  <a:schemeClr val="accent6">
                    <a:lumMod val="50000"/>
                  </a:schemeClr>
                </a:solidFill>
                <a:effectLst>
                  <a:outerShdw blurRad="38100" dist="38100" dir="2700000" algn="tl">
                    <a:srgbClr val="000000">
                      <a:alpha val="43137"/>
                    </a:srgbClr>
                  </a:outerShdw>
                </a:effectLst>
              </a:rPr>
              <a:t>Offers local historical documents.</a:t>
            </a:r>
          </a:p>
          <a:p>
            <a:pPr>
              <a:spcBef>
                <a:spcPct val="50000"/>
              </a:spcBef>
            </a:pPr>
            <a:r>
              <a:rPr lang="en-US" sz="2400" dirty="0">
                <a:solidFill>
                  <a:schemeClr val="accent6">
                    <a:lumMod val="50000"/>
                  </a:schemeClr>
                </a:solidFill>
                <a:effectLst>
                  <a:outerShdw blurRad="38100" dist="38100" dir="2700000" algn="tl">
                    <a:srgbClr val="000000">
                      <a:alpha val="43137"/>
                    </a:srgbClr>
                  </a:outerShdw>
                </a:effectLst>
              </a:rPr>
              <a:t>Offers public computers.</a:t>
            </a:r>
          </a:p>
          <a:p>
            <a:pPr>
              <a:spcBef>
                <a:spcPct val="50000"/>
              </a:spcBef>
            </a:pPr>
            <a:r>
              <a:rPr lang="en-US" sz="2400" dirty="0">
                <a:solidFill>
                  <a:schemeClr val="accent6">
                    <a:lumMod val="50000"/>
                  </a:schemeClr>
                </a:solidFill>
                <a:effectLst>
                  <a:outerShdw blurRad="38100" dist="38100" dir="2700000" algn="tl">
                    <a:srgbClr val="000000">
                      <a:alpha val="43137"/>
                    </a:srgbClr>
                  </a:outerShdw>
                </a:effectLst>
              </a:rPr>
              <a:t>Offers a large community room used for various purposes.</a:t>
            </a:r>
          </a:p>
          <a:p>
            <a:pPr>
              <a:spcBef>
                <a:spcPct val="50000"/>
              </a:spcBef>
            </a:pPr>
            <a:r>
              <a:rPr lang="en-US" sz="2400" dirty="0">
                <a:solidFill>
                  <a:schemeClr val="accent6">
                    <a:lumMod val="50000"/>
                  </a:schemeClr>
                </a:solidFill>
                <a:effectLst>
                  <a:outerShdw blurRad="38100" dist="38100" dir="2700000" algn="tl">
                    <a:srgbClr val="000000">
                      <a:alpha val="43137"/>
                    </a:srgbClr>
                  </a:outerShdw>
                </a:effectLst>
              </a:rPr>
              <a:t>Annual circulation is approximately 13,000.</a:t>
            </a:r>
          </a:p>
          <a:p>
            <a:pPr algn="just">
              <a:spcBef>
                <a:spcPct val="50000"/>
              </a:spcBef>
            </a:pPr>
            <a:endParaRPr lang="en-US" sz="2400" dirty="0">
              <a:solidFill>
                <a:schemeClr val="accent6">
                  <a:lumMod val="50000"/>
                </a:schemeClr>
              </a:solidFill>
              <a:effectLst>
                <a:outerShdw blurRad="38100" dist="38100" dir="2700000" algn="tl">
                  <a:srgbClr val="000000">
                    <a:alpha val="43137"/>
                  </a:srgbClr>
                </a:outerShdw>
              </a:effectLst>
            </a:endParaRPr>
          </a:p>
          <a:p>
            <a:pPr>
              <a:spcBef>
                <a:spcPct val="50000"/>
              </a:spcBef>
            </a:pPr>
            <a:endParaRPr lang="en-US" sz="2400" dirty="0">
              <a:solidFill>
                <a:schemeClr val="accent6">
                  <a:lumMod val="50000"/>
                </a:schemeClr>
              </a:solidFill>
              <a:effectLst>
                <a:outerShdw blurRad="38100" dist="38100" dir="2700000" algn="tl">
                  <a:srgbClr val="000000">
                    <a:alpha val="43137"/>
                  </a:srgbClr>
                </a:outerShdw>
              </a:effectLst>
            </a:endParaRPr>
          </a:p>
        </p:txBody>
      </p:sp>
      <p:pic>
        <p:nvPicPr>
          <p:cNvPr id="49154" name="Picture 2" descr="https://encrypted-tbn3.gstatic.com/images?q=tbn:ANd9GcSlCge9-pXhNBTLWvq7ZbqUTqpbvCzsRjj0Zrgl2cjToRQCLKMJ"/>
          <p:cNvPicPr>
            <a:picLocks noGrp="1" noChangeAspect="1" noChangeArrowheads="1"/>
          </p:cNvPicPr>
          <p:nvPr>
            <p:ph sz="quarter" idx="2"/>
          </p:nvPr>
        </p:nvPicPr>
        <p:blipFill>
          <a:blip r:embed="rId3" cstate="print"/>
          <a:srcRect/>
          <a:stretch>
            <a:fillRect/>
          </a:stretch>
        </p:blipFill>
        <p:spPr bwMode="auto">
          <a:xfrm>
            <a:off x="309082" y="2334467"/>
            <a:ext cx="2495916" cy="2995564"/>
          </a:xfrm>
          <a:prstGeom prst="rect">
            <a:avLst/>
          </a:prstGeom>
          <a:noFill/>
          <a:ln w="19050">
            <a:solidFill>
              <a:schemeClr val="accent1"/>
            </a:solidFill>
          </a:ln>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230313" y="720662"/>
            <a:ext cx="1901825" cy="523220"/>
          </a:xfrm>
          <a:prstGeom prst="rect">
            <a:avLst/>
          </a:prstGeom>
          <a:noFill/>
          <a:ln w="38100">
            <a:noFill/>
            <a:miter lim="800000"/>
            <a:headEnd/>
            <a:tailEnd/>
          </a:ln>
        </p:spPr>
        <p:txBody>
          <a:bodyPr>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Parks</a:t>
            </a:r>
          </a:p>
        </p:txBody>
      </p:sp>
      <p:sp>
        <p:nvSpPr>
          <p:cNvPr id="14340" name="Text Box 6"/>
          <p:cNvSpPr txBox="1">
            <a:spLocks noChangeArrowheads="1"/>
          </p:cNvSpPr>
          <p:nvPr/>
        </p:nvSpPr>
        <p:spPr bwMode="auto">
          <a:xfrm>
            <a:off x="885825" y="1435773"/>
            <a:ext cx="2649538" cy="1878013"/>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operates over 30 Acres of Parks including Pioneer Park, Kirk’s Ferry Park and Blakely Park.</a:t>
            </a:r>
          </a:p>
          <a:p>
            <a:pPr>
              <a:spcBef>
                <a:spcPct val="50000"/>
              </a:spcBef>
            </a:pPr>
            <a:endParaRPr lang="en-US" dirty="0">
              <a:solidFill>
                <a:schemeClr val="accent6">
                  <a:lumMod val="50000"/>
                </a:schemeClr>
              </a:solidFill>
            </a:endParaRPr>
          </a:p>
        </p:txBody>
      </p:sp>
      <p:sp>
        <p:nvSpPr>
          <p:cNvPr id="14341" name="Rectangle 11"/>
          <p:cNvSpPr>
            <a:spLocks noChangeArrowheads="1"/>
          </p:cNvSpPr>
          <p:nvPr/>
        </p:nvSpPr>
        <p:spPr bwMode="auto">
          <a:xfrm>
            <a:off x="885825" y="3098463"/>
            <a:ext cx="2822575" cy="2289175"/>
          </a:xfrm>
          <a:prstGeom prst="rect">
            <a:avLst/>
          </a:prstGeom>
          <a:noFill/>
          <a:ln w="9525">
            <a:noFill/>
            <a:miter lim="800000"/>
            <a:headEnd/>
            <a:tailEnd/>
          </a:ln>
        </p:spPr>
        <p:txBody>
          <a:bodyPr anchor="ctr">
            <a:spAutoFit/>
          </a:bodyPr>
          <a:lstStyle/>
          <a:p>
            <a:pPr algn="just"/>
            <a:r>
              <a:rPr lang="en-US" dirty="0">
                <a:solidFill>
                  <a:schemeClr val="accent6">
                    <a:lumMod val="50000"/>
                  </a:schemeClr>
                </a:solidFill>
              </a:rPr>
              <a:t>Parks offer camping, basketball, playgrounds, ball fields, horseshoe pits, a covered dining pavilion with kitchen, summer swimming in the Calapooia and a covered stage.</a:t>
            </a:r>
          </a:p>
        </p:txBody>
      </p:sp>
      <p:sp>
        <p:nvSpPr>
          <p:cNvPr id="14342" name="Text Box 12"/>
          <p:cNvSpPr txBox="1">
            <a:spLocks noChangeArrowheads="1"/>
          </p:cNvSpPr>
          <p:nvPr/>
        </p:nvSpPr>
        <p:spPr bwMode="auto">
          <a:xfrm>
            <a:off x="4572000" y="3908978"/>
            <a:ext cx="3925888" cy="119062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Annual Events include the Pioneer Picnic, the Fourth of July Celebration and the Festival of Tents among others.</a:t>
            </a:r>
          </a:p>
        </p:txBody>
      </p:sp>
      <p:sp>
        <p:nvSpPr>
          <p:cNvPr id="14343" name="Text Box 13"/>
          <p:cNvSpPr txBox="1">
            <a:spLocks noChangeArrowheads="1"/>
          </p:cNvSpPr>
          <p:nvPr/>
        </p:nvSpPr>
        <p:spPr bwMode="auto">
          <a:xfrm>
            <a:off x="2382934" y="5502275"/>
            <a:ext cx="5068887" cy="915988"/>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hires Park Care Takers who typically start the week before Memorial Day and work until the week after Labor Day. </a:t>
            </a:r>
          </a:p>
        </p:txBody>
      </p:sp>
      <p:pic>
        <p:nvPicPr>
          <p:cNvPr id="9" name="Picture 8" descr="DSCN0335.JPG"/>
          <p:cNvPicPr>
            <a:picLocks noChangeAspect="1"/>
          </p:cNvPicPr>
          <p:nvPr/>
        </p:nvPicPr>
        <p:blipFill>
          <a:blip r:embed="rId3" cstate="print"/>
          <a:stretch>
            <a:fillRect/>
          </a:stretch>
        </p:blipFill>
        <p:spPr>
          <a:xfrm>
            <a:off x="4723485" y="1065513"/>
            <a:ext cx="3535363" cy="2651522"/>
          </a:xfrm>
          <a:prstGeom prst="rect">
            <a:avLst/>
          </a:prstGeom>
          <a:ln w="19050">
            <a:solidFill>
              <a:schemeClr val="accent1"/>
            </a:solidFill>
          </a:ln>
        </p:spPr>
      </p:pic>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5350" y="801219"/>
            <a:ext cx="2592123"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Cemetery</a:t>
            </a:r>
          </a:p>
        </p:txBody>
      </p:sp>
      <p:pic>
        <p:nvPicPr>
          <p:cNvPr id="15363" name="Picture 6" descr="Julia%20Kirk-2"/>
          <p:cNvPicPr>
            <a:picLocks noGrp="1" noChangeAspect="1" noChangeArrowheads="1"/>
          </p:cNvPicPr>
          <p:nvPr>
            <p:ph sz="half" idx="1"/>
          </p:nvPr>
        </p:nvPicPr>
        <p:blipFill>
          <a:blip r:embed="rId3" cstate="print"/>
          <a:srcRect/>
          <a:stretch>
            <a:fillRect/>
          </a:stretch>
        </p:blipFill>
        <p:spPr>
          <a:xfrm>
            <a:off x="4149549" y="1470362"/>
            <a:ext cx="3763657" cy="2822743"/>
          </a:xfrm>
          <a:noFill/>
          <a:ln w="19050">
            <a:solidFill>
              <a:schemeClr val="accent1"/>
            </a:solidFill>
          </a:ln>
        </p:spPr>
      </p:pic>
      <p:sp>
        <p:nvSpPr>
          <p:cNvPr id="15364" name="Text Box 8"/>
          <p:cNvSpPr txBox="1">
            <a:spLocks noChangeArrowheads="1"/>
          </p:cNvSpPr>
          <p:nvPr/>
        </p:nvSpPr>
        <p:spPr bwMode="auto">
          <a:xfrm>
            <a:off x="1057275" y="1613436"/>
            <a:ext cx="2708275" cy="3000821"/>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Cemetery is nearly 8 acres.</a:t>
            </a:r>
          </a:p>
          <a:p>
            <a:pPr algn="just">
              <a:spcBef>
                <a:spcPct val="50000"/>
              </a:spcBef>
            </a:pPr>
            <a:r>
              <a:rPr lang="en-US" dirty="0">
                <a:solidFill>
                  <a:schemeClr val="accent6">
                    <a:lumMod val="50000"/>
                  </a:schemeClr>
                </a:solidFill>
              </a:rPr>
              <a:t>The City Offers plots for sale for $250 each.</a:t>
            </a:r>
          </a:p>
          <a:p>
            <a:pPr algn="just">
              <a:spcBef>
                <a:spcPct val="50000"/>
              </a:spcBef>
            </a:pPr>
            <a:r>
              <a:rPr lang="en-US" dirty="0">
                <a:solidFill>
                  <a:schemeClr val="accent6">
                    <a:lumMod val="50000"/>
                  </a:schemeClr>
                </a:solidFill>
              </a:rPr>
              <a:t>The City is in the process of cleaning headstones and repairing broken ones.</a:t>
            </a:r>
          </a:p>
          <a:p>
            <a:pPr algn="just">
              <a:spcBef>
                <a:spcPct val="50000"/>
              </a:spcBef>
            </a:pPr>
            <a:endParaRPr lang="en-US" dirty="0">
              <a:solidFill>
                <a:schemeClr val="accent6">
                  <a:lumMod val="50000"/>
                </a:schemeClr>
              </a:solidFill>
            </a:endParaRPr>
          </a:p>
        </p:txBody>
      </p:sp>
      <p:sp>
        <p:nvSpPr>
          <p:cNvPr id="5" name="TextBox 4"/>
          <p:cNvSpPr txBox="1"/>
          <p:nvPr/>
        </p:nvSpPr>
        <p:spPr>
          <a:xfrm>
            <a:off x="1057973" y="4405488"/>
            <a:ext cx="6989649" cy="1615827"/>
          </a:xfrm>
          <a:prstGeom prst="rect">
            <a:avLst/>
          </a:prstGeom>
          <a:noFill/>
        </p:spPr>
        <p:txBody>
          <a:bodyPr wrap="square" rtlCol="0">
            <a:spAutoFit/>
          </a:bodyPr>
          <a:lstStyle/>
          <a:p>
            <a:pPr algn="just">
              <a:spcBef>
                <a:spcPct val="50000"/>
              </a:spcBef>
            </a:pPr>
            <a:r>
              <a:rPr lang="en-US" dirty="0">
                <a:solidFill>
                  <a:schemeClr val="accent6">
                    <a:lumMod val="50000"/>
                  </a:schemeClr>
                </a:solidFill>
              </a:rPr>
              <a:t>The City is also in the process of healing relationships with the Cemetery Association.</a:t>
            </a:r>
          </a:p>
          <a:p>
            <a:pPr algn="just">
              <a:spcBef>
                <a:spcPct val="50000"/>
              </a:spcBef>
            </a:pPr>
            <a:r>
              <a:rPr lang="en-US" dirty="0">
                <a:solidFill>
                  <a:schemeClr val="accent6">
                    <a:lumMod val="50000"/>
                  </a:schemeClr>
                </a:solidFill>
              </a:rPr>
              <a:t>The City would like to have an on-going volunteer program for upkeep and cleaning.</a:t>
            </a:r>
          </a:p>
          <a:p>
            <a:endParaRPr lang="en-US" dirty="0"/>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789635" y="1006319"/>
            <a:ext cx="3951691"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Police &amp; Court</a:t>
            </a:r>
          </a:p>
        </p:txBody>
      </p:sp>
      <p:sp>
        <p:nvSpPr>
          <p:cNvPr id="25605" name="Text Box 5"/>
          <p:cNvSpPr txBox="1">
            <a:spLocks noChangeArrowheads="1"/>
          </p:cNvSpPr>
          <p:nvPr/>
        </p:nvSpPr>
        <p:spPr bwMode="auto">
          <a:xfrm>
            <a:off x="424296" y="1988825"/>
            <a:ext cx="3917493" cy="4439677"/>
          </a:xfrm>
          <a:prstGeom prst="rect">
            <a:avLst/>
          </a:prstGeom>
          <a:noFill/>
          <a:ln w="9525">
            <a:noFill/>
            <a:miter lim="800000"/>
            <a:headEnd/>
            <a:tailEnd/>
          </a:ln>
          <a:effectLst/>
        </p:spPr>
        <p:txBody>
          <a:bodyPr wrap="square">
            <a:spAutoFit/>
          </a:bodyPr>
          <a:lstStyle/>
          <a:p>
            <a:pPr algn="ctr">
              <a:spcBef>
                <a:spcPct val="50000"/>
              </a:spcBef>
              <a:defRPr/>
            </a:pPr>
            <a:r>
              <a:rPr lang="en-US" sz="2000" b="1" i="1" u="sng" spc="300" dirty="0">
                <a:solidFill>
                  <a:schemeClr val="accent6">
                    <a:lumMod val="50000"/>
                  </a:schemeClr>
                </a:solidFill>
              </a:rPr>
              <a:t>Personnel</a:t>
            </a:r>
          </a:p>
          <a:p>
            <a:pPr algn="ctr">
              <a:spcBef>
                <a:spcPct val="50000"/>
              </a:spcBef>
              <a:defRPr/>
            </a:pPr>
            <a:endParaRPr lang="en-US" sz="700" dirty="0">
              <a:solidFill>
                <a:schemeClr val="accent6">
                  <a:lumMod val="50000"/>
                </a:schemeClr>
              </a:solidFill>
            </a:endParaRPr>
          </a:p>
          <a:p>
            <a:pPr algn="ctr">
              <a:spcBef>
                <a:spcPct val="50000"/>
              </a:spcBef>
              <a:defRPr/>
            </a:pPr>
            <a:r>
              <a:rPr lang="en-US" i="1" dirty="0">
                <a:solidFill>
                  <a:schemeClr val="accent6">
                    <a:lumMod val="50000"/>
                  </a:schemeClr>
                </a:solidFill>
              </a:rPr>
              <a:t>Carol Humphreys, Court Administrator</a:t>
            </a:r>
          </a:p>
          <a:p>
            <a:pPr algn="ctr">
              <a:spcBef>
                <a:spcPct val="50000"/>
              </a:spcBef>
              <a:defRPr/>
            </a:pPr>
            <a:r>
              <a:rPr lang="en-US" i="1" dirty="0">
                <a:solidFill>
                  <a:schemeClr val="accent6">
                    <a:lumMod val="50000"/>
                  </a:schemeClr>
                </a:solidFill>
              </a:rPr>
              <a:t>Judge Jad Lemhouse (Contractual)</a:t>
            </a:r>
          </a:p>
          <a:p>
            <a:pPr algn="ctr">
              <a:spcBef>
                <a:spcPct val="50000"/>
              </a:spcBef>
              <a:defRPr/>
            </a:pPr>
            <a:r>
              <a:rPr lang="en-US" i="1" dirty="0">
                <a:solidFill>
                  <a:schemeClr val="accent6">
                    <a:lumMod val="50000"/>
                  </a:schemeClr>
                </a:solidFill>
              </a:rPr>
              <a:t>Robert Snyder, Prosecutor (Contractual)</a:t>
            </a:r>
          </a:p>
          <a:p>
            <a:pPr algn="ctr">
              <a:spcBef>
                <a:spcPct val="50000"/>
              </a:spcBef>
              <a:defRPr/>
            </a:pPr>
            <a:r>
              <a:rPr lang="en-US" i="1" dirty="0">
                <a:solidFill>
                  <a:schemeClr val="accent6">
                    <a:lumMod val="50000"/>
                  </a:schemeClr>
                </a:solidFill>
              </a:rPr>
              <a:t>Jim Yon, Sheriff</a:t>
            </a:r>
          </a:p>
          <a:p>
            <a:pPr algn="ctr">
              <a:spcBef>
                <a:spcPct val="50000"/>
              </a:spcBef>
              <a:defRPr/>
            </a:pPr>
            <a:r>
              <a:rPr lang="en-US" i="1" dirty="0">
                <a:solidFill>
                  <a:schemeClr val="accent6">
                    <a:lumMod val="50000"/>
                  </a:schemeClr>
                </a:solidFill>
              </a:rPr>
              <a:t>Michelle Duncan, Lieutenant</a:t>
            </a:r>
          </a:p>
          <a:p>
            <a:pPr algn="ctr">
              <a:spcBef>
                <a:spcPct val="50000"/>
              </a:spcBef>
              <a:defRPr/>
            </a:pPr>
            <a:r>
              <a:rPr lang="en-US" i="1" dirty="0">
                <a:solidFill>
                  <a:schemeClr val="accent6">
                    <a:lumMod val="50000"/>
                  </a:schemeClr>
                </a:solidFill>
              </a:rPr>
              <a:t>Greg Klein, Sergeant</a:t>
            </a:r>
          </a:p>
          <a:p>
            <a:pPr algn="ctr">
              <a:spcBef>
                <a:spcPct val="50000"/>
              </a:spcBef>
              <a:defRPr/>
            </a:pPr>
            <a:r>
              <a:rPr lang="en-US" i="1" dirty="0">
                <a:solidFill>
                  <a:schemeClr val="accent6">
                    <a:lumMod val="50000"/>
                  </a:schemeClr>
                </a:solidFill>
              </a:rPr>
              <a:t>Brandon Thurmond, Deputy</a:t>
            </a:r>
          </a:p>
          <a:p>
            <a:pPr algn="ctr">
              <a:spcBef>
                <a:spcPct val="50000"/>
              </a:spcBef>
              <a:defRPr/>
            </a:pPr>
            <a:r>
              <a:rPr lang="en-US" i="1" dirty="0">
                <a:solidFill>
                  <a:schemeClr val="accent6">
                    <a:lumMod val="50000"/>
                  </a:schemeClr>
                </a:solidFill>
              </a:rPr>
              <a:t>Scott </a:t>
            </a:r>
            <a:r>
              <a:rPr lang="en-US" i="1" dirty="0" err="1">
                <a:solidFill>
                  <a:schemeClr val="accent6">
                    <a:lumMod val="50000"/>
                  </a:schemeClr>
                </a:solidFill>
              </a:rPr>
              <a:t>Mumey</a:t>
            </a:r>
            <a:r>
              <a:rPr lang="en-US" i="1" dirty="0">
                <a:solidFill>
                  <a:schemeClr val="accent6">
                    <a:lumMod val="50000"/>
                  </a:schemeClr>
                </a:solidFill>
              </a:rPr>
              <a:t>, Deputy</a:t>
            </a:r>
          </a:p>
        </p:txBody>
      </p:sp>
      <p:pic>
        <p:nvPicPr>
          <p:cNvPr id="16388" name="Picture 7" descr="LinnCo_logo_75x75">
            <a:hlinkClick r:id="rId3"/>
          </p:cNvPr>
          <p:cNvPicPr>
            <a:picLocks noGrp="1" noChangeAspect="1" noChangeArrowheads="1"/>
          </p:cNvPicPr>
          <p:nvPr>
            <p:ph sz="half" idx="1"/>
          </p:nvPr>
        </p:nvPicPr>
        <p:blipFill>
          <a:blip r:embed="rId4" cstate="print"/>
          <a:stretch>
            <a:fillRect/>
          </a:stretch>
        </p:blipFill>
        <p:spPr>
          <a:xfrm>
            <a:off x="7083516" y="5041995"/>
            <a:ext cx="1152141" cy="1152141"/>
          </a:xfrm>
          <a:ln w="28575">
            <a:solidFill>
              <a:schemeClr val="accent1"/>
            </a:solidFill>
          </a:ln>
        </p:spPr>
      </p:pic>
      <p:pic>
        <p:nvPicPr>
          <p:cNvPr id="16389" name="Picture 10"/>
          <p:cNvPicPr>
            <a:picLocks noChangeAspect="1" noChangeArrowheads="1"/>
          </p:cNvPicPr>
          <p:nvPr/>
        </p:nvPicPr>
        <p:blipFill>
          <a:blip r:embed="rId5" cstate="print"/>
          <a:srcRect/>
          <a:stretch>
            <a:fillRect/>
          </a:stretch>
        </p:blipFill>
        <p:spPr bwMode="auto">
          <a:xfrm>
            <a:off x="4681452" y="2161646"/>
            <a:ext cx="3744455" cy="2498286"/>
          </a:xfrm>
          <a:prstGeom prst="rect">
            <a:avLst/>
          </a:prstGeom>
          <a:noFill/>
          <a:ln w="38100">
            <a:solidFill>
              <a:schemeClr val="accent1"/>
            </a:solidFill>
            <a:miter lim="800000"/>
            <a:headEnd/>
            <a:tailEnd/>
          </a:ln>
        </p:spPr>
      </p:pic>
      <p:pic>
        <p:nvPicPr>
          <p:cNvPr id="16390" name="Picture 4" descr="State Medallion"/>
          <p:cNvPicPr>
            <a:picLocks noChangeAspect="1" noChangeArrowheads="1"/>
          </p:cNvPicPr>
          <p:nvPr/>
        </p:nvPicPr>
        <p:blipFill>
          <a:blip r:embed="rId6" cstate="print"/>
          <a:srcRect/>
          <a:stretch>
            <a:fillRect/>
          </a:stretch>
        </p:blipFill>
        <p:spPr bwMode="auto">
          <a:xfrm>
            <a:off x="4765481" y="5076512"/>
            <a:ext cx="1788199" cy="1117624"/>
          </a:xfrm>
          <a:prstGeom prst="rect">
            <a:avLst/>
          </a:prstGeom>
          <a:noFill/>
          <a:ln w="28575">
            <a:noFill/>
            <a:miter lim="800000"/>
            <a:headEnd/>
            <a:tailEnd/>
          </a:ln>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91339" y="902359"/>
            <a:ext cx="2477438"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Planning</a:t>
            </a:r>
          </a:p>
        </p:txBody>
      </p:sp>
      <p:sp>
        <p:nvSpPr>
          <p:cNvPr id="24581" name="Text Box 5"/>
          <p:cNvSpPr txBox="1">
            <a:spLocks noChangeArrowheads="1"/>
          </p:cNvSpPr>
          <p:nvPr/>
        </p:nvSpPr>
        <p:spPr bwMode="auto">
          <a:xfrm>
            <a:off x="4514393" y="779078"/>
            <a:ext cx="3225800" cy="3867725"/>
          </a:xfrm>
          <a:prstGeom prst="rect">
            <a:avLst/>
          </a:prstGeom>
          <a:noFill/>
          <a:ln w="9525">
            <a:noFill/>
            <a:miter lim="800000"/>
            <a:headEnd/>
            <a:tailEnd/>
          </a:ln>
          <a:effectLst/>
        </p:spPr>
        <p:txBody>
          <a:bodyPr>
            <a:spAutoFit/>
          </a:bodyPr>
          <a:lstStyle/>
          <a:p>
            <a:pPr algn="ctr">
              <a:spcBef>
                <a:spcPct val="50000"/>
              </a:spcBef>
              <a:defRPr/>
            </a:pPr>
            <a:r>
              <a:rPr lang="en-US" sz="2000" b="1" i="1" u="sng" dirty="0">
                <a:solidFill>
                  <a:schemeClr val="accent6">
                    <a:lumMod val="50000"/>
                  </a:schemeClr>
                </a:solidFill>
              </a:rPr>
              <a:t>Personnel</a:t>
            </a:r>
          </a:p>
          <a:p>
            <a:pPr algn="ctr">
              <a:spcBef>
                <a:spcPct val="50000"/>
              </a:spcBef>
              <a:defRPr/>
            </a:pPr>
            <a:r>
              <a:rPr lang="en-US" i="1" dirty="0">
                <a:solidFill>
                  <a:schemeClr val="accent6">
                    <a:lumMod val="50000"/>
                  </a:schemeClr>
                </a:solidFill>
              </a:rPr>
              <a:t>Elizabeth Coleman, Administrative Assistant</a:t>
            </a:r>
          </a:p>
          <a:p>
            <a:pPr algn="ctr">
              <a:spcBef>
                <a:spcPct val="50000"/>
              </a:spcBef>
              <a:defRPr/>
            </a:pPr>
            <a:r>
              <a:rPr lang="en-US" i="1" dirty="0">
                <a:solidFill>
                  <a:schemeClr val="accent6">
                    <a:lumMod val="50000"/>
                  </a:schemeClr>
                </a:solidFill>
              </a:rPr>
              <a:t>Karl Frink,</a:t>
            </a:r>
          </a:p>
          <a:p>
            <a:pPr algn="ctr">
              <a:lnSpc>
                <a:spcPts val="2160"/>
              </a:lnSpc>
              <a:spcBef>
                <a:spcPts val="0"/>
              </a:spcBef>
              <a:defRPr/>
            </a:pPr>
            <a:r>
              <a:rPr lang="en-US" i="1" dirty="0">
                <a:solidFill>
                  <a:schemeClr val="accent6">
                    <a:lumMod val="50000"/>
                  </a:schemeClr>
                </a:solidFill>
              </a:rPr>
              <a:t>Public Works Superintendent</a:t>
            </a:r>
          </a:p>
          <a:p>
            <a:pPr algn="ctr">
              <a:spcBef>
                <a:spcPct val="50000"/>
              </a:spcBef>
              <a:defRPr/>
            </a:pPr>
            <a:r>
              <a:rPr lang="en-US" i="1" dirty="0">
                <a:solidFill>
                  <a:schemeClr val="accent6">
                    <a:lumMod val="50000"/>
                  </a:schemeClr>
                </a:solidFill>
              </a:rPr>
              <a:t>Ryan Quigley,                     Dyer Partnership</a:t>
            </a:r>
          </a:p>
          <a:p>
            <a:pPr algn="ctr">
              <a:spcBef>
                <a:spcPct val="50000"/>
              </a:spcBef>
              <a:defRPr/>
            </a:pPr>
            <a:r>
              <a:rPr lang="en-US" i="1" dirty="0">
                <a:solidFill>
                  <a:schemeClr val="accent6">
                    <a:lumMod val="50000"/>
                  </a:schemeClr>
                </a:solidFill>
              </a:rPr>
              <a:t>Dave Kinney, Consultant</a:t>
            </a:r>
          </a:p>
          <a:p>
            <a:pPr algn="ctr">
              <a:spcBef>
                <a:spcPct val="50000"/>
              </a:spcBef>
              <a:defRPr/>
            </a:pPr>
            <a:r>
              <a:rPr lang="en-US" b="1" i="1" dirty="0">
                <a:solidFill>
                  <a:schemeClr val="accent6">
                    <a:lumMod val="50000"/>
                  </a:schemeClr>
                </a:solidFill>
              </a:rPr>
              <a:t>Governing Body</a:t>
            </a:r>
          </a:p>
          <a:p>
            <a:pPr algn="ctr">
              <a:spcBef>
                <a:spcPct val="50000"/>
              </a:spcBef>
              <a:defRPr/>
            </a:pPr>
            <a:r>
              <a:rPr lang="en-US" i="1" dirty="0">
                <a:solidFill>
                  <a:schemeClr val="accent6">
                    <a:lumMod val="50000"/>
                  </a:schemeClr>
                </a:solidFill>
              </a:rPr>
              <a:t>Planning Commission</a:t>
            </a:r>
          </a:p>
        </p:txBody>
      </p:sp>
      <p:sp>
        <p:nvSpPr>
          <p:cNvPr id="17412" name="Text Box 6"/>
          <p:cNvSpPr txBox="1">
            <a:spLocks noChangeArrowheads="1"/>
          </p:cNvSpPr>
          <p:nvPr/>
        </p:nvSpPr>
        <p:spPr bwMode="auto">
          <a:xfrm>
            <a:off x="1663243" y="4364675"/>
            <a:ext cx="5702300" cy="228917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Planning Commission (ORS 227.010 through 227.170, 227.175 and 227.180) is required by State Law. The Commission is directly responsible for the enforcement of the Zoning Code &amp; the Comprehensive Plan. The Commission handles variances, plats, subdivision and building plan reviews, easements, lot line adjustments and other property development issues.  </a:t>
            </a:r>
          </a:p>
        </p:txBody>
      </p:sp>
      <p:pic>
        <p:nvPicPr>
          <p:cNvPr id="17413" name="Picture 9"/>
          <p:cNvPicPr>
            <a:picLocks noChangeAspect="1" noChangeArrowheads="1"/>
          </p:cNvPicPr>
          <p:nvPr/>
        </p:nvPicPr>
        <p:blipFill>
          <a:blip r:embed="rId3" cstate="print"/>
          <a:srcRect/>
          <a:stretch>
            <a:fillRect/>
          </a:stretch>
        </p:blipFill>
        <p:spPr bwMode="auto">
          <a:xfrm>
            <a:off x="1057973" y="1750387"/>
            <a:ext cx="2669054" cy="2081862"/>
          </a:xfrm>
          <a:prstGeom prst="rect">
            <a:avLst/>
          </a:prstGeom>
          <a:noFill/>
          <a:ln w="25400">
            <a:solidFill>
              <a:schemeClr val="accent1"/>
            </a:solidFill>
            <a:miter lim="800000"/>
            <a:headEnd/>
            <a:tailEnd/>
          </a:ln>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76099" y="1037479"/>
            <a:ext cx="2477438"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Planning</a:t>
            </a:r>
          </a:p>
        </p:txBody>
      </p:sp>
      <p:sp>
        <p:nvSpPr>
          <p:cNvPr id="18436" name="Text Box 5"/>
          <p:cNvSpPr txBox="1">
            <a:spLocks noChangeArrowheads="1"/>
          </p:cNvSpPr>
          <p:nvPr/>
        </p:nvSpPr>
        <p:spPr bwMode="auto">
          <a:xfrm>
            <a:off x="1633538" y="2166191"/>
            <a:ext cx="4954587" cy="366713"/>
          </a:xfrm>
          <a:prstGeom prst="rect">
            <a:avLst/>
          </a:prstGeom>
          <a:noFill/>
          <a:ln w="9525">
            <a:noFill/>
            <a:miter lim="800000"/>
            <a:headEnd/>
            <a:tailEnd/>
          </a:ln>
        </p:spPr>
        <p:txBody>
          <a:bodyPr>
            <a:spAutoFit/>
          </a:bodyPr>
          <a:lstStyle/>
          <a:p>
            <a:pPr>
              <a:spcBef>
                <a:spcPct val="50000"/>
              </a:spcBef>
            </a:pPr>
            <a:endParaRPr lang="en-US">
              <a:solidFill>
                <a:schemeClr val="accent6">
                  <a:lumMod val="50000"/>
                </a:schemeClr>
              </a:solidFill>
            </a:endParaRPr>
          </a:p>
        </p:txBody>
      </p:sp>
      <p:sp>
        <p:nvSpPr>
          <p:cNvPr id="18437" name="Text Box 6"/>
          <p:cNvSpPr txBox="1">
            <a:spLocks noChangeArrowheads="1"/>
          </p:cNvSpPr>
          <p:nvPr/>
        </p:nvSpPr>
        <p:spPr bwMode="auto">
          <a:xfrm>
            <a:off x="1173163" y="2166191"/>
            <a:ext cx="6740525" cy="2838450"/>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has an Intergovernmental Agreement (IGA) with Linn County which allows the City to be a drop off point for building permits. The City does not enforce building permits; we simply make sure that the information provided is consistent with the Linn County Building Code and forward to the Linn County Building Department. All responsibility for the enforcement of the Building Code rests with Linn County per the IGA. People building in the City must go to Albany for Electric permits. The County has very comprehensive requirements including permits for hot water heaters and wood stoves.</a:t>
            </a:r>
          </a:p>
        </p:txBody>
      </p:sp>
      <p:sp>
        <p:nvSpPr>
          <p:cNvPr id="18438" name="Text Box 7"/>
          <p:cNvSpPr txBox="1">
            <a:spLocks noChangeArrowheads="1"/>
          </p:cNvSpPr>
          <p:nvPr/>
        </p:nvSpPr>
        <p:spPr bwMode="auto">
          <a:xfrm>
            <a:off x="1173163" y="5220541"/>
            <a:ext cx="6683375" cy="915988"/>
          </a:xfrm>
          <a:prstGeom prst="rect">
            <a:avLst/>
          </a:prstGeom>
          <a:noFill/>
          <a:ln w="9525">
            <a:noFill/>
            <a:miter lim="800000"/>
            <a:headEnd/>
            <a:tailEnd/>
          </a:ln>
        </p:spPr>
        <p:txBody>
          <a:bodyPr>
            <a:spAutoFit/>
          </a:bodyPr>
          <a:lstStyle/>
          <a:p>
            <a:pPr algn="just">
              <a:spcBef>
                <a:spcPct val="50000"/>
              </a:spcBef>
            </a:pPr>
            <a:r>
              <a:rPr lang="en-US">
                <a:solidFill>
                  <a:schemeClr val="accent6">
                    <a:lumMod val="50000"/>
                  </a:schemeClr>
                </a:solidFill>
              </a:rPr>
              <a:t>Weed &amp; Nuisance Abatement are conducted by the Planning Department to ensure compliance with the Brownsville Municipal Code. </a:t>
            </a:r>
          </a:p>
        </p:txBody>
      </p:sp>
      <p:pic>
        <p:nvPicPr>
          <p:cNvPr id="38916" name="Picture 4" descr="https://encrypted-tbn2.gstatic.com/images?q=tbn:ANd9GcQysg2yLKZV0s1cDPBwnVIWxW4B_zQCsIBz99-jjJ83QLHkgYo3"/>
          <p:cNvPicPr>
            <a:picLocks noGrp="1" noChangeAspect="1" noChangeArrowheads="1"/>
          </p:cNvPicPr>
          <p:nvPr>
            <p:ph/>
          </p:nvPr>
        </p:nvPicPr>
        <p:blipFill>
          <a:blip r:embed="rId3" cstate="print"/>
          <a:srcRect/>
          <a:stretch>
            <a:fillRect/>
          </a:stretch>
        </p:blipFill>
        <p:spPr bwMode="auto">
          <a:xfrm>
            <a:off x="6357817" y="1037479"/>
            <a:ext cx="1076459" cy="1013666"/>
          </a:xfrm>
          <a:prstGeom prst="rect">
            <a:avLst/>
          </a:prstGeom>
          <a:noFill/>
          <a:ln>
            <a:solidFill>
              <a:schemeClr val="accent1"/>
            </a:solidFill>
          </a:ln>
        </p:spPr>
      </p:pic>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18829" y="1279817"/>
            <a:ext cx="1958975" cy="461665"/>
          </a:xfrm>
          <a:prstGeom prst="rect">
            <a:avLst/>
          </a:prstGeom>
          <a:noFill/>
          <a:ln w="38100">
            <a:noFill/>
            <a:miter lim="800000"/>
            <a:headEnd/>
            <a:tailEnd/>
          </a:ln>
        </p:spPr>
        <p:txBody>
          <a:bodyPr>
            <a:spAutoFit/>
          </a:bodyPr>
          <a:lstStyle/>
          <a:p>
            <a:pPr algn="ctr">
              <a:spcBef>
                <a:spcPct val="50000"/>
              </a:spcBef>
            </a:pPr>
            <a:r>
              <a:rPr lang="en-US" sz="2400" b="1" i="1" spc="300" dirty="0">
                <a:solidFill>
                  <a:schemeClr val="accent6">
                    <a:lumMod val="50000"/>
                  </a:schemeClr>
                </a:solidFill>
                <a:effectLst>
                  <a:outerShdw blurRad="38100" dist="38100" dir="2700000" algn="tl">
                    <a:srgbClr val="000000">
                      <a:alpha val="43137"/>
                    </a:srgbClr>
                  </a:outerShdw>
                </a:effectLst>
              </a:rPr>
              <a:t>Planning</a:t>
            </a:r>
          </a:p>
        </p:txBody>
      </p:sp>
      <p:sp>
        <p:nvSpPr>
          <p:cNvPr id="19460" name="Text Box 5"/>
          <p:cNvSpPr txBox="1">
            <a:spLocks noChangeArrowheads="1"/>
          </p:cNvSpPr>
          <p:nvPr/>
        </p:nvSpPr>
        <p:spPr bwMode="auto">
          <a:xfrm>
            <a:off x="1230313" y="2312988"/>
            <a:ext cx="6510337" cy="203132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All developments are required to submit plans per the Brownsville Municipal Code. Those plans are reviewed and approved by the City Engineer and the City Planner. The Public Works Superintendent is responsible for ensuring that the utility system integrity is maintained and TMDL requirements are met when improvements are made by any developer.</a:t>
            </a:r>
          </a:p>
        </p:txBody>
      </p:sp>
      <p:sp>
        <p:nvSpPr>
          <p:cNvPr id="19461" name="Text Box 6"/>
          <p:cNvSpPr txBox="1">
            <a:spLocks noChangeArrowheads="1"/>
          </p:cNvSpPr>
          <p:nvPr/>
        </p:nvSpPr>
        <p:spPr bwMode="auto">
          <a:xfrm>
            <a:off x="1230313" y="4352419"/>
            <a:ext cx="6510337" cy="2014538"/>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State of Oregon keeps a close eye on all Land Use Planning requirements through the Department of Land Conservation &amp; Development Department (DLCD). The Urban Growth Boundary (UGB), Annexation and “Build-able” Lands Inventory are all under the strict guidelines of the DLCD. Senate Bill 100 is still the standard in Oregon; it has done a very good job protecting farm &amp; forest lands.</a:t>
            </a:r>
          </a:p>
        </p:txBody>
      </p:sp>
      <p:pic>
        <p:nvPicPr>
          <p:cNvPr id="36868" name="Picture 4" descr="https://encrypted-tbn3.gstatic.com/images?q=tbn:ANd9GcQ-LkHY0YimTU5PT5YURO1UlSpJFSAn6Eef4A4bk4CQVmOuw8IU-Q"/>
          <p:cNvPicPr>
            <a:picLocks noChangeAspect="1" noChangeArrowheads="1"/>
          </p:cNvPicPr>
          <p:nvPr/>
        </p:nvPicPr>
        <p:blipFill>
          <a:blip r:embed="rId3" cstate="print"/>
          <a:srcRect/>
          <a:stretch>
            <a:fillRect/>
          </a:stretch>
        </p:blipFill>
        <p:spPr bwMode="auto">
          <a:xfrm>
            <a:off x="6069782" y="974869"/>
            <a:ext cx="1186777" cy="1186777"/>
          </a:xfrm>
          <a:prstGeom prst="rect">
            <a:avLst/>
          </a:prstGeom>
          <a:noFill/>
          <a:ln>
            <a:solidFill>
              <a:schemeClr val="accent1"/>
            </a:solidFill>
          </a:ln>
        </p:spPr>
      </p:pic>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5090066" y="1195933"/>
            <a:ext cx="2477438" cy="954107"/>
          </a:xfrm>
          <a:prstGeom prst="rect">
            <a:avLst/>
          </a:prstGeom>
          <a:noFill/>
          <a:ln w="38100">
            <a:noFill/>
            <a:miter lim="800000"/>
            <a:headEnd/>
            <a:tailEnd/>
          </a:ln>
        </p:spPr>
        <p:txBody>
          <a:bodyPr wrap="square">
            <a:spAutoFit/>
          </a:bodyPr>
          <a:lstStyle/>
          <a:p>
            <a:pPr algn="ctr">
              <a:spcBef>
                <a:spcPct val="50000"/>
              </a:spcBef>
            </a:pPr>
            <a:r>
              <a:rPr lang="en-US" sz="2800" b="1" i="1" spc="600" dirty="0">
                <a:solidFill>
                  <a:schemeClr val="accent6">
                    <a:lumMod val="50000"/>
                  </a:schemeClr>
                </a:solidFill>
                <a:effectLst>
                  <a:outerShdw blurRad="38100" dist="38100" dir="2700000" algn="tl">
                    <a:srgbClr val="000000">
                      <a:alpha val="43137"/>
                    </a:srgbClr>
                  </a:outerShdw>
                </a:effectLst>
              </a:rPr>
              <a:t>Fire Safety</a:t>
            </a:r>
          </a:p>
        </p:txBody>
      </p:sp>
      <p:pic>
        <p:nvPicPr>
          <p:cNvPr id="20483" name="Picture 5" descr="BRFD_logo">
            <a:hlinkClick r:id="rId3"/>
          </p:cNvPr>
          <p:cNvPicPr>
            <a:picLocks noGrp="1" noChangeAspect="1" noChangeArrowheads="1"/>
          </p:cNvPicPr>
          <p:nvPr>
            <p:ph sz="half" idx="1"/>
          </p:nvPr>
        </p:nvPicPr>
        <p:blipFill>
          <a:blip r:embed="rId4" cstate="print"/>
          <a:srcRect/>
          <a:stretch>
            <a:fillRect/>
          </a:stretch>
        </p:blipFill>
        <p:spPr>
          <a:xfrm>
            <a:off x="942759" y="855873"/>
            <a:ext cx="2505292" cy="1131317"/>
          </a:xfrm>
          <a:ln w="38100">
            <a:solidFill>
              <a:schemeClr val="accent1"/>
            </a:solidFill>
          </a:ln>
        </p:spPr>
      </p:pic>
      <p:pic>
        <p:nvPicPr>
          <p:cNvPr id="20485" name="Picture 9" descr="08_rogers"/>
          <p:cNvPicPr>
            <a:picLocks noGrp="1" noChangeAspect="1" noChangeArrowheads="1"/>
          </p:cNvPicPr>
          <p:nvPr>
            <p:ph sz="half" idx="2"/>
          </p:nvPr>
        </p:nvPicPr>
        <p:blipFill>
          <a:blip r:embed="rId5" cstate="print"/>
          <a:srcRect/>
          <a:stretch>
            <a:fillRect/>
          </a:stretch>
        </p:blipFill>
        <p:spPr>
          <a:xfrm>
            <a:off x="944057" y="2219253"/>
            <a:ext cx="2505292" cy="3514027"/>
          </a:xfrm>
          <a:noFill/>
          <a:ln w="38100">
            <a:solidFill>
              <a:schemeClr val="accent1"/>
            </a:solidFill>
          </a:ln>
        </p:spPr>
      </p:pic>
      <p:sp>
        <p:nvSpPr>
          <p:cNvPr id="20484" name="Text Box 7"/>
          <p:cNvSpPr txBox="1">
            <a:spLocks noChangeArrowheads="1"/>
          </p:cNvSpPr>
          <p:nvPr/>
        </p:nvSpPr>
        <p:spPr bwMode="auto">
          <a:xfrm>
            <a:off x="1115580" y="5813363"/>
            <a:ext cx="2246914" cy="646331"/>
          </a:xfrm>
          <a:prstGeom prst="rect">
            <a:avLst/>
          </a:prstGeom>
          <a:noFill/>
          <a:ln w="9525">
            <a:noFill/>
            <a:miter lim="800000"/>
            <a:headEnd/>
            <a:tailEnd/>
          </a:ln>
        </p:spPr>
        <p:txBody>
          <a:bodyPr wrap="square">
            <a:spAutoFit/>
          </a:bodyPr>
          <a:lstStyle/>
          <a:p>
            <a:pPr algn="ctr">
              <a:spcBef>
                <a:spcPct val="50000"/>
              </a:spcBef>
            </a:pPr>
            <a:r>
              <a:rPr lang="en-US" b="1" i="1" dirty="0">
                <a:solidFill>
                  <a:schemeClr val="accent6">
                    <a:lumMod val="50000"/>
                  </a:schemeClr>
                </a:solidFill>
              </a:rPr>
              <a:t>Kevin Rogers</a:t>
            </a:r>
            <a:r>
              <a:rPr lang="en-US" i="1" dirty="0">
                <a:solidFill>
                  <a:schemeClr val="accent6">
                    <a:lumMod val="50000"/>
                  </a:schemeClr>
                </a:solidFill>
              </a:rPr>
              <a:t> Fire Chief</a:t>
            </a:r>
          </a:p>
        </p:txBody>
      </p:sp>
      <p:sp>
        <p:nvSpPr>
          <p:cNvPr id="20486" name="Text Box 12"/>
          <p:cNvSpPr txBox="1">
            <a:spLocks noChangeArrowheads="1"/>
          </p:cNvSpPr>
          <p:nvPr/>
        </p:nvSpPr>
        <p:spPr bwMode="auto">
          <a:xfrm>
            <a:off x="4399179" y="2507288"/>
            <a:ext cx="3859213" cy="3113087"/>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Brownsville Rural Fire District is considered a Special District with it’s own taxing powers and requirements under State Law. The District operates with one full-time Fire Chief and the rest of the Firefighters are volunteer. They have two locations in town; Main Street &amp; Blakely Avenue. The City maintains a Class 4 ISO rating which is very good.</a:t>
            </a: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tretch>
            <a:fillRect/>
          </a:stretch>
        </p:blipFill>
        <p:spPr>
          <a:xfrm>
            <a:off x="2275870" y="990756"/>
            <a:ext cx="941083" cy="940462"/>
          </a:xfrm>
          <a:noFill/>
          <a:ln w="12700">
            <a:noFill/>
          </a:ln>
        </p:spPr>
      </p:pic>
      <p:sp>
        <p:nvSpPr>
          <p:cNvPr id="8196" name="Text Box 4"/>
          <p:cNvSpPr txBox="1">
            <a:spLocks noChangeArrowheads="1"/>
          </p:cNvSpPr>
          <p:nvPr/>
        </p:nvSpPr>
        <p:spPr bwMode="auto">
          <a:xfrm>
            <a:off x="3592681" y="951899"/>
            <a:ext cx="3686848" cy="946150"/>
          </a:xfrm>
          <a:prstGeom prst="rect">
            <a:avLst/>
          </a:prstGeom>
          <a:noFill/>
          <a:ln w="9525">
            <a:noFill/>
            <a:miter lim="800000"/>
            <a:headEnd/>
            <a:tailEnd/>
          </a:ln>
          <a:effectLst/>
        </p:spPr>
        <p:txBody>
          <a:bodyPr wrap="square">
            <a:spAutoFit/>
          </a:bodyPr>
          <a:lstStyle/>
          <a:p>
            <a:pPr algn="ctr">
              <a:spcBef>
                <a:spcPct val="50000"/>
              </a:spcBef>
              <a:defRPr/>
            </a:pPr>
            <a:r>
              <a:rPr lang="en-US" sz="2800" b="1" spc="300" dirty="0">
                <a:effectLst>
                  <a:outerShdw blurRad="38100" dist="38100" dir="2700000" algn="tl">
                    <a:srgbClr val="000000">
                      <a:alpha val="43137"/>
                    </a:srgbClr>
                  </a:outerShdw>
                </a:effectLst>
              </a:rPr>
              <a:t>Understanding City Hall</a:t>
            </a:r>
          </a:p>
        </p:txBody>
      </p:sp>
      <p:sp>
        <p:nvSpPr>
          <p:cNvPr id="3076" name="Text Box 7"/>
          <p:cNvSpPr txBox="1">
            <a:spLocks noChangeArrowheads="1"/>
          </p:cNvSpPr>
          <p:nvPr/>
        </p:nvSpPr>
        <p:spPr bwMode="auto">
          <a:xfrm>
            <a:off x="2021729" y="2103389"/>
            <a:ext cx="5257800" cy="1465263"/>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Brownsville incorporated in 1876 which means the City became a recognized corporation under State Law which defines the Powers &amp; Duties of a Municipal Corporation. (ORS 221.005 through 221.106)</a:t>
            </a:r>
          </a:p>
        </p:txBody>
      </p:sp>
      <p:sp>
        <p:nvSpPr>
          <p:cNvPr id="3077" name="Text Box 8"/>
          <p:cNvSpPr txBox="1">
            <a:spLocks noChangeArrowheads="1"/>
          </p:cNvSpPr>
          <p:nvPr/>
        </p:nvSpPr>
        <p:spPr bwMode="auto">
          <a:xfrm>
            <a:off x="2021729" y="3601172"/>
            <a:ext cx="5257800" cy="1465262"/>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Cities are required to follow the laws of the State which are found in the Oregon Revised Statutes (ORS). Some specific laws can be found in the Oregon Administrative Code (OAC). Federal Laws and Rules also apply.</a:t>
            </a:r>
          </a:p>
        </p:txBody>
      </p:sp>
      <p:sp>
        <p:nvSpPr>
          <p:cNvPr id="3078" name="Text Box 9"/>
          <p:cNvSpPr txBox="1">
            <a:spLocks noChangeArrowheads="1"/>
          </p:cNvSpPr>
          <p:nvPr/>
        </p:nvSpPr>
        <p:spPr bwMode="auto">
          <a:xfrm>
            <a:off x="2021729" y="5191245"/>
            <a:ext cx="5257800" cy="1200150"/>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Locally, the City operates generally under a charter. A charter is basically the City’s constitution; it grants specific powers and duties for appointed and elected officials. </a:t>
            </a: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02351" y="764494"/>
            <a:ext cx="2247010"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Finances</a:t>
            </a:r>
          </a:p>
        </p:txBody>
      </p:sp>
      <p:sp>
        <p:nvSpPr>
          <p:cNvPr id="21508" name="Text Box 8"/>
          <p:cNvSpPr txBox="1">
            <a:spLocks noChangeArrowheads="1"/>
          </p:cNvSpPr>
          <p:nvPr/>
        </p:nvSpPr>
        <p:spPr bwMode="auto">
          <a:xfrm>
            <a:off x="1059031" y="1647748"/>
            <a:ext cx="2533650" cy="3416320"/>
          </a:xfrm>
          <a:prstGeom prst="rect">
            <a:avLst/>
          </a:prstGeom>
          <a:noFill/>
          <a:ln w="9525">
            <a:noFill/>
            <a:miter lim="800000"/>
            <a:headEnd/>
            <a:tailEnd/>
          </a:ln>
        </p:spPr>
        <p:txBody>
          <a:bodyPr>
            <a:spAutoFit/>
          </a:bodyPr>
          <a:lstStyle/>
          <a:p>
            <a:pPr algn="ctr">
              <a:spcBef>
                <a:spcPct val="50000"/>
              </a:spcBef>
            </a:pPr>
            <a:r>
              <a:rPr lang="en-US" b="1" i="1" u="sng" spc="300" dirty="0">
                <a:solidFill>
                  <a:schemeClr val="accent6">
                    <a:lumMod val="50000"/>
                  </a:schemeClr>
                </a:solidFill>
              </a:rPr>
              <a:t>Personnel</a:t>
            </a:r>
          </a:p>
          <a:p>
            <a:pPr algn="ctr">
              <a:spcBef>
                <a:spcPct val="50000"/>
              </a:spcBef>
            </a:pPr>
            <a:r>
              <a:rPr lang="en-US" i="1" dirty="0">
                <a:solidFill>
                  <a:schemeClr val="accent6">
                    <a:lumMod val="50000"/>
                  </a:schemeClr>
                </a:solidFill>
              </a:rPr>
              <a:t>Tammi Morrow</a:t>
            </a:r>
          </a:p>
          <a:p>
            <a:pPr algn="ctr">
              <a:spcBef>
                <a:spcPct val="50000"/>
              </a:spcBef>
            </a:pPr>
            <a:r>
              <a:rPr lang="en-US" i="1" dirty="0">
                <a:solidFill>
                  <a:schemeClr val="accent6">
                    <a:lumMod val="50000"/>
                  </a:schemeClr>
                </a:solidFill>
              </a:rPr>
              <a:t>Jannea Deaver</a:t>
            </a:r>
          </a:p>
          <a:p>
            <a:pPr algn="ctr">
              <a:spcBef>
                <a:spcPct val="50000"/>
              </a:spcBef>
            </a:pPr>
            <a:r>
              <a:rPr lang="en-US" i="1" dirty="0">
                <a:solidFill>
                  <a:schemeClr val="accent6">
                    <a:lumMod val="50000"/>
                  </a:schemeClr>
                </a:solidFill>
              </a:rPr>
              <a:t>Boldt, Carlisle &amp; Smith City Auditor</a:t>
            </a:r>
          </a:p>
          <a:p>
            <a:pPr algn="ctr">
              <a:spcBef>
                <a:spcPct val="50000"/>
              </a:spcBef>
            </a:pPr>
            <a:endParaRPr lang="en-US" sz="1200" i="1" dirty="0">
              <a:solidFill>
                <a:schemeClr val="accent6">
                  <a:lumMod val="50000"/>
                </a:schemeClr>
              </a:solidFill>
            </a:endParaRPr>
          </a:p>
          <a:p>
            <a:pPr algn="ctr">
              <a:spcBef>
                <a:spcPct val="50000"/>
              </a:spcBef>
            </a:pPr>
            <a:r>
              <a:rPr lang="en-US" b="1" i="1" dirty="0">
                <a:solidFill>
                  <a:schemeClr val="accent6">
                    <a:lumMod val="50000"/>
                  </a:schemeClr>
                </a:solidFill>
              </a:rPr>
              <a:t>Governing Body</a:t>
            </a:r>
          </a:p>
          <a:p>
            <a:pPr algn="ctr">
              <a:spcBef>
                <a:spcPct val="50000"/>
              </a:spcBef>
            </a:pPr>
            <a:r>
              <a:rPr lang="en-US" i="1" dirty="0">
                <a:solidFill>
                  <a:schemeClr val="accent6">
                    <a:lumMod val="50000"/>
                  </a:schemeClr>
                </a:solidFill>
              </a:rPr>
              <a:t>Council</a:t>
            </a:r>
          </a:p>
          <a:p>
            <a:pPr algn="ctr">
              <a:spcBef>
                <a:spcPct val="50000"/>
              </a:spcBef>
            </a:pPr>
            <a:r>
              <a:rPr lang="en-US" i="1" dirty="0">
                <a:solidFill>
                  <a:schemeClr val="accent6">
                    <a:lumMod val="50000"/>
                  </a:schemeClr>
                </a:solidFill>
              </a:rPr>
              <a:t>Budget Committee</a:t>
            </a:r>
          </a:p>
        </p:txBody>
      </p:sp>
      <p:sp>
        <p:nvSpPr>
          <p:cNvPr id="21509" name="Text Box 9"/>
          <p:cNvSpPr txBox="1">
            <a:spLocks noChangeArrowheads="1"/>
          </p:cNvSpPr>
          <p:nvPr/>
        </p:nvSpPr>
        <p:spPr bwMode="auto">
          <a:xfrm>
            <a:off x="1289050" y="2852738"/>
            <a:ext cx="6664325" cy="366712"/>
          </a:xfrm>
          <a:prstGeom prst="rect">
            <a:avLst/>
          </a:prstGeom>
          <a:noFill/>
          <a:ln w="9525">
            <a:noFill/>
            <a:miter lim="800000"/>
            <a:headEnd/>
            <a:tailEnd/>
          </a:ln>
        </p:spPr>
        <p:txBody>
          <a:bodyPr>
            <a:spAutoFit/>
          </a:bodyPr>
          <a:lstStyle/>
          <a:p>
            <a:pPr>
              <a:spcBef>
                <a:spcPct val="50000"/>
              </a:spcBef>
            </a:pPr>
            <a:endParaRPr lang="en-US">
              <a:solidFill>
                <a:schemeClr val="accent6">
                  <a:lumMod val="50000"/>
                </a:schemeClr>
              </a:solidFill>
            </a:endParaRPr>
          </a:p>
        </p:txBody>
      </p:sp>
      <p:sp>
        <p:nvSpPr>
          <p:cNvPr id="21510" name="Text Box 10"/>
          <p:cNvSpPr txBox="1">
            <a:spLocks noChangeArrowheads="1"/>
          </p:cNvSpPr>
          <p:nvPr/>
        </p:nvSpPr>
        <p:spPr bwMode="auto">
          <a:xfrm>
            <a:off x="4168751" y="2921625"/>
            <a:ext cx="4146550" cy="338772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Budget Committee is required by the Oregon Budget Law (ORS 294.305–294.565) and requires the seven members of Council and seven members of the community to work together to develop an annual budget for the City. Budget Committee members serve a three year term. Meeting are held in April and legislation is passed through May &amp; June. All final budgets are due to the County by the second week of July.</a:t>
            </a:r>
          </a:p>
        </p:txBody>
      </p:sp>
      <p:pic>
        <p:nvPicPr>
          <p:cNvPr id="32770" name="Picture 2" descr="https://encrypted-tbn2.gstatic.com/images?q=tbn:ANd9GcS7scRVkDJCuz6-Kgu-DKgmcbTa-hCnAGgPS4DgXudDGzNodN_v3A"/>
          <p:cNvPicPr>
            <a:picLocks noChangeAspect="1" noChangeArrowheads="1"/>
          </p:cNvPicPr>
          <p:nvPr/>
        </p:nvPicPr>
        <p:blipFill>
          <a:blip r:embed="rId3" cstate="print"/>
          <a:srcRect/>
          <a:stretch>
            <a:fillRect/>
          </a:stretch>
        </p:blipFill>
        <p:spPr bwMode="auto">
          <a:xfrm>
            <a:off x="5032856" y="1026104"/>
            <a:ext cx="2619375" cy="1743076"/>
          </a:xfrm>
          <a:prstGeom prst="rect">
            <a:avLst/>
          </a:prstGeom>
          <a:noFill/>
          <a:ln w="38100">
            <a:solidFill>
              <a:schemeClr val="accent1"/>
            </a:solidFill>
          </a:ln>
        </p:spPr>
      </p:pic>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79685" y="1240338"/>
            <a:ext cx="1958975" cy="461665"/>
          </a:xfrm>
          <a:prstGeom prst="rect">
            <a:avLst/>
          </a:prstGeom>
          <a:noFill/>
          <a:ln w="38100">
            <a:noFill/>
            <a:miter lim="800000"/>
            <a:headEnd/>
            <a:tailEnd/>
          </a:ln>
        </p:spPr>
        <p:txBody>
          <a:bodyPr>
            <a:spAutoFit/>
          </a:bodyPr>
          <a:lstStyle/>
          <a:p>
            <a:pPr algn="ctr">
              <a:spcBef>
                <a:spcPct val="50000"/>
              </a:spcBef>
            </a:pPr>
            <a:r>
              <a:rPr lang="en-US" sz="2400" b="1" i="1" spc="300" dirty="0">
                <a:solidFill>
                  <a:schemeClr val="accent6">
                    <a:lumMod val="50000"/>
                  </a:schemeClr>
                </a:solidFill>
              </a:rPr>
              <a:t>Finances</a:t>
            </a:r>
          </a:p>
        </p:txBody>
      </p:sp>
      <p:sp>
        <p:nvSpPr>
          <p:cNvPr id="22532" name="Text Box 7"/>
          <p:cNvSpPr txBox="1">
            <a:spLocks noChangeArrowheads="1"/>
          </p:cNvSpPr>
          <p:nvPr/>
        </p:nvSpPr>
        <p:spPr bwMode="auto">
          <a:xfrm>
            <a:off x="1171575" y="1832360"/>
            <a:ext cx="4033838" cy="3693319"/>
          </a:xfrm>
          <a:prstGeom prst="rect">
            <a:avLst/>
          </a:prstGeom>
          <a:noFill/>
          <a:ln w="9525">
            <a:noFill/>
            <a:miter lim="800000"/>
            <a:headEnd/>
            <a:tailEnd/>
          </a:ln>
        </p:spPr>
        <p:txBody>
          <a:bodyPr>
            <a:spAutoFit/>
          </a:bodyPr>
          <a:lstStyle/>
          <a:p>
            <a:pPr algn="just"/>
            <a:r>
              <a:rPr lang="en-US" dirty="0">
                <a:solidFill>
                  <a:schemeClr val="accent6">
                    <a:lumMod val="50000"/>
                  </a:schemeClr>
                </a:solidFill>
              </a:rPr>
              <a:t>The City uses the Oregon State Treasury. The City also maintains five primary accounts at Key Bank for the segregation of certain funds and actual transactions. </a:t>
            </a:r>
          </a:p>
          <a:p>
            <a:endParaRPr lang="en-US" dirty="0">
              <a:solidFill>
                <a:schemeClr val="accent6">
                  <a:lumMod val="50000"/>
                </a:schemeClr>
              </a:solidFill>
            </a:endParaRPr>
          </a:p>
          <a:p>
            <a:pPr algn="ctr"/>
            <a:r>
              <a:rPr lang="en-US" b="1" i="1" dirty="0">
                <a:solidFill>
                  <a:schemeClr val="accent6">
                    <a:lumMod val="50000"/>
                  </a:schemeClr>
                </a:solidFill>
              </a:rPr>
              <a:t> Main Account (OST - LGIP) </a:t>
            </a:r>
          </a:p>
          <a:p>
            <a:pPr algn="ctr"/>
            <a:r>
              <a:rPr lang="en-US" dirty="0">
                <a:solidFill>
                  <a:schemeClr val="accent6">
                    <a:lumMod val="50000"/>
                  </a:schemeClr>
                </a:solidFill>
              </a:rPr>
              <a:t>$4.9 M</a:t>
            </a:r>
          </a:p>
          <a:p>
            <a:r>
              <a:rPr lang="en-US" dirty="0">
                <a:solidFill>
                  <a:schemeClr val="accent6">
                    <a:lumMod val="50000"/>
                  </a:schemeClr>
                </a:solidFill>
              </a:rPr>
              <a:t>	</a:t>
            </a:r>
          </a:p>
          <a:p>
            <a:r>
              <a:rPr lang="en-US" dirty="0">
                <a:solidFill>
                  <a:schemeClr val="accent6">
                    <a:lumMod val="50000"/>
                  </a:schemeClr>
                </a:solidFill>
              </a:rPr>
              <a:t> The City has one Key Bank account:</a:t>
            </a:r>
          </a:p>
          <a:p>
            <a:r>
              <a:rPr lang="en-US" dirty="0">
                <a:solidFill>
                  <a:schemeClr val="accent6">
                    <a:lumMod val="50000"/>
                  </a:schemeClr>
                </a:solidFill>
              </a:rPr>
              <a:t>  	     </a:t>
            </a:r>
          </a:p>
          <a:p>
            <a:r>
              <a:rPr lang="en-US" dirty="0">
                <a:solidFill>
                  <a:schemeClr val="accent6">
                    <a:lumMod val="50000"/>
                  </a:schemeClr>
                </a:solidFill>
              </a:rPr>
              <a:t>	     1. General	</a:t>
            </a:r>
          </a:p>
          <a:p>
            <a:r>
              <a:rPr lang="en-US" dirty="0">
                <a:solidFill>
                  <a:schemeClr val="accent6">
                    <a:lumMod val="50000"/>
                  </a:schemeClr>
                </a:solidFill>
              </a:rPr>
              <a:t>		</a:t>
            </a:r>
          </a:p>
        </p:txBody>
      </p:sp>
      <p:pic>
        <p:nvPicPr>
          <p:cNvPr id="22536" name="Picture 8"/>
          <p:cNvPicPr>
            <a:picLocks noChangeAspect="1" noChangeArrowheads="1"/>
          </p:cNvPicPr>
          <p:nvPr/>
        </p:nvPicPr>
        <p:blipFill>
          <a:blip r:embed="rId3" cstate="print"/>
          <a:stretch>
            <a:fillRect/>
          </a:stretch>
        </p:blipFill>
        <p:spPr bwMode="auto">
          <a:xfrm>
            <a:off x="5614097" y="2250252"/>
            <a:ext cx="3048000" cy="2028305"/>
          </a:xfrm>
          <a:prstGeom prst="rect">
            <a:avLst/>
          </a:prstGeom>
          <a:noFill/>
          <a:ln w="38100">
            <a:solidFill>
              <a:schemeClr val="accent1"/>
            </a:solidFill>
            <a:miter lim="800000"/>
            <a:headEnd/>
            <a:tailEnd/>
          </a:ln>
        </p:spPr>
      </p:pic>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289050" y="884310"/>
            <a:ext cx="2303631"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Finances</a:t>
            </a:r>
          </a:p>
        </p:txBody>
      </p:sp>
      <p:sp>
        <p:nvSpPr>
          <p:cNvPr id="23556" name="Text Box 8"/>
          <p:cNvSpPr txBox="1">
            <a:spLocks noChangeArrowheads="1"/>
          </p:cNvSpPr>
          <p:nvPr/>
        </p:nvSpPr>
        <p:spPr bwMode="auto">
          <a:xfrm>
            <a:off x="1171575" y="1816004"/>
            <a:ext cx="4033838" cy="1739900"/>
          </a:xfrm>
          <a:prstGeom prst="rect">
            <a:avLst/>
          </a:prstGeom>
          <a:noFill/>
          <a:ln w="9525">
            <a:noFill/>
            <a:miter lim="800000"/>
            <a:headEnd/>
            <a:tailEnd/>
          </a:ln>
        </p:spPr>
        <p:txBody>
          <a:bodyPr>
            <a:spAutoFit/>
          </a:bodyPr>
          <a:lstStyle/>
          <a:p>
            <a:pPr algn="just"/>
            <a:r>
              <a:rPr lang="en-US" dirty="0">
                <a:solidFill>
                  <a:schemeClr val="accent6">
                    <a:lumMod val="50000"/>
                  </a:schemeClr>
                </a:solidFill>
              </a:rPr>
              <a:t>The City budget comprises thirty-six pages of account breakdowns for both Revenues and Expenditures. The budget is a one year snapshot of activity projected by the Budget Officer for general government uses. </a:t>
            </a:r>
          </a:p>
        </p:txBody>
      </p:sp>
      <p:sp>
        <p:nvSpPr>
          <p:cNvPr id="23557" name="Text Box 9"/>
          <p:cNvSpPr txBox="1">
            <a:spLocks noChangeArrowheads="1"/>
          </p:cNvSpPr>
          <p:nvPr/>
        </p:nvSpPr>
        <p:spPr bwMode="auto">
          <a:xfrm>
            <a:off x="1171575" y="3798960"/>
            <a:ext cx="7259638" cy="2289175"/>
          </a:xfrm>
          <a:prstGeom prst="rect">
            <a:avLst/>
          </a:prstGeom>
          <a:noFill/>
          <a:ln w="9525">
            <a:noFill/>
            <a:miter lim="800000"/>
            <a:headEnd/>
            <a:tailEnd/>
          </a:ln>
        </p:spPr>
        <p:txBody>
          <a:bodyPr>
            <a:spAutoFit/>
          </a:bodyPr>
          <a:lstStyle/>
          <a:p>
            <a:pPr algn="just">
              <a:spcBef>
                <a:spcPct val="50000"/>
              </a:spcBef>
            </a:pPr>
            <a:r>
              <a:rPr lang="en-US">
                <a:solidFill>
                  <a:schemeClr val="accent6">
                    <a:lumMod val="50000"/>
                  </a:schemeClr>
                </a:solidFill>
              </a:rPr>
              <a:t>The budget breaks down generally in four major fund types: General, Special Revenue, Enterprise and Trust Funds. Cost Centers within these funds for General include Administration, Park &amp; Cemetery, Fire, Law and Operations. Special Revenue includes Housing Rehabilitation, Water &amp; Sewer Bond Funds, Bikeway, Transient Room Tax and Streets &amp; Drainage. Enterprise Funds include Water &amp; Sewer Administration and Operations. Trust Funds include Cemetery and Library. </a:t>
            </a:r>
          </a:p>
        </p:txBody>
      </p:sp>
      <p:pic>
        <p:nvPicPr>
          <p:cNvPr id="23561"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59597" y="1764344"/>
            <a:ext cx="1837477" cy="1837477"/>
          </a:xfrm>
          <a:prstGeom prst="rect">
            <a:avLst/>
          </a:prstGeom>
          <a:noFill/>
          <a:ln w="25400">
            <a:solidFill>
              <a:schemeClr val="accent1"/>
            </a:solidFill>
            <a:miter lim="800000"/>
            <a:headEnd/>
            <a:tailEnd/>
          </a:ln>
        </p:spPr>
      </p:pic>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79685" y="760849"/>
            <a:ext cx="2246673"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Finances</a:t>
            </a:r>
          </a:p>
        </p:txBody>
      </p:sp>
      <p:sp>
        <p:nvSpPr>
          <p:cNvPr id="24580" name="Text Box 5"/>
          <p:cNvSpPr txBox="1">
            <a:spLocks noChangeArrowheads="1"/>
          </p:cNvSpPr>
          <p:nvPr/>
        </p:nvSpPr>
        <p:spPr bwMode="auto">
          <a:xfrm>
            <a:off x="1289050" y="1278999"/>
            <a:ext cx="5068888" cy="366713"/>
          </a:xfrm>
          <a:prstGeom prst="rect">
            <a:avLst/>
          </a:prstGeom>
          <a:noFill/>
          <a:ln w="9525">
            <a:noFill/>
            <a:miter lim="800000"/>
            <a:headEnd/>
            <a:tailEnd/>
          </a:ln>
        </p:spPr>
        <p:txBody>
          <a:bodyPr>
            <a:spAutoFit/>
          </a:bodyPr>
          <a:lstStyle/>
          <a:p>
            <a:pPr>
              <a:spcBef>
                <a:spcPct val="50000"/>
              </a:spcBef>
            </a:pPr>
            <a:endParaRPr lang="en-US">
              <a:solidFill>
                <a:schemeClr val="accent6">
                  <a:lumMod val="50000"/>
                </a:schemeClr>
              </a:solidFill>
            </a:endParaRPr>
          </a:p>
        </p:txBody>
      </p:sp>
      <p:sp>
        <p:nvSpPr>
          <p:cNvPr id="24581" name="Text Box 6"/>
          <p:cNvSpPr txBox="1">
            <a:spLocks noChangeArrowheads="1"/>
          </p:cNvSpPr>
          <p:nvPr/>
        </p:nvSpPr>
        <p:spPr bwMode="auto">
          <a:xfrm>
            <a:off x="366689" y="1394526"/>
            <a:ext cx="4953000" cy="1465263"/>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follows rules and requirements enforced by the Department of Revenue and the widely recognized Governmental Accounting Standards Board (GASB) sets many financial policies and practices.</a:t>
            </a:r>
          </a:p>
        </p:txBody>
      </p:sp>
      <p:sp>
        <p:nvSpPr>
          <p:cNvPr id="24582" name="Text Box 7"/>
          <p:cNvSpPr txBox="1">
            <a:spLocks noChangeArrowheads="1"/>
          </p:cNvSpPr>
          <p:nvPr/>
        </p:nvSpPr>
        <p:spPr bwMode="auto">
          <a:xfrm>
            <a:off x="366689" y="2950637"/>
            <a:ext cx="7546325" cy="3693319"/>
          </a:xfrm>
          <a:prstGeom prst="rect">
            <a:avLst/>
          </a:prstGeom>
          <a:noFill/>
          <a:ln w="9525">
            <a:noFill/>
            <a:miter lim="800000"/>
            <a:headEnd/>
            <a:tailEnd/>
          </a:ln>
        </p:spPr>
        <p:txBody>
          <a:bodyPr wrap="square">
            <a:spAutoFit/>
          </a:bodyPr>
          <a:lstStyle/>
          <a:p>
            <a:pPr algn="just">
              <a:spcBef>
                <a:spcPct val="50000"/>
              </a:spcBef>
            </a:pPr>
            <a:r>
              <a:rPr lang="en-US" dirty="0">
                <a:solidFill>
                  <a:schemeClr val="accent6">
                    <a:lumMod val="50000"/>
                  </a:schemeClr>
                </a:solidFill>
              </a:rPr>
              <a:t>The day-to day business of the City runs through nearly every level of the organization. Jannea, Elizabeth and Tammi handle the billing and collecting for the Utility Accounts, Court Fines and Building Permits, respectively. </a:t>
            </a:r>
          </a:p>
          <a:p>
            <a:pPr algn="just">
              <a:spcBef>
                <a:spcPct val="50000"/>
              </a:spcBef>
            </a:pPr>
            <a:r>
              <a:rPr lang="en-US" dirty="0">
                <a:solidFill>
                  <a:schemeClr val="accent6">
                    <a:lumMod val="50000"/>
                  </a:schemeClr>
                </a:solidFill>
              </a:rPr>
              <a:t>Bills owed by the City are physically paid by Jannea, signed and approved by Scott and one of the elected officials. Employees are required to pull a purchase order for any purchase. All purchase orders are approved by Scott; regular monthly bills are reviewed by Scott. Any irregular bills owed are generally handled by Scott and Tammi.</a:t>
            </a:r>
          </a:p>
          <a:p>
            <a:pPr algn="just">
              <a:spcBef>
                <a:spcPct val="50000"/>
              </a:spcBef>
            </a:pPr>
            <a:r>
              <a:rPr lang="en-US" dirty="0">
                <a:solidFill>
                  <a:schemeClr val="accent6">
                    <a:lumMod val="50000"/>
                  </a:schemeClr>
                </a:solidFill>
              </a:rPr>
              <a:t>All purchases are made in accordance with organizational procedure and are in-line with the final budget document recommended by the Budget Committee and passed by Council.</a:t>
            </a:r>
          </a:p>
        </p:txBody>
      </p:sp>
      <p:pic>
        <p:nvPicPr>
          <p:cNvPr id="245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84237" y="1329751"/>
            <a:ext cx="1504950" cy="1504950"/>
          </a:xfrm>
          <a:prstGeom prst="rect">
            <a:avLst/>
          </a:prstGeom>
          <a:noFill/>
          <a:ln w="38100">
            <a:solidFill>
              <a:schemeClr val="accent1"/>
            </a:solidFill>
            <a:miter lim="800000"/>
            <a:headEnd/>
            <a:tailEnd/>
          </a:ln>
        </p:spPr>
      </p:pic>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403591" y="836685"/>
            <a:ext cx="2534732"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Personnel</a:t>
            </a:r>
          </a:p>
        </p:txBody>
      </p:sp>
      <p:sp>
        <p:nvSpPr>
          <p:cNvPr id="25604" name="Text Box 6"/>
          <p:cNvSpPr txBox="1">
            <a:spLocks noChangeArrowheads="1"/>
          </p:cNvSpPr>
          <p:nvPr/>
        </p:nvSpPr>
        <p:spPr bwMode="auto">
          <a:xfrm>
            <a:off x="1057275" y="1527584"/>
            <a:ext cx="4435475" cy="2308324"/>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Position Descriptions were updated in November of 2007. All employees follow the policies and procedures as defined in the Employee Handbook which was also updated in 2007, 2010 and 2015. The Library Advisory Board Manual governs the Library as well as the Volunteer Manual.</a:t>
            </a:r>
          </a:p>
        </p:txBody>
      </p:sp>
      <p:sp>
        <p:nvSpPr>
          <p:cNvPr id="25605" name="Text Box 7"/>
          <p:cNvSpPr txBox="1">
            <a:spLocks noChangeArrowheads="1"/>
          </p:cNvSpPr>
          <p:nvPr/>
        </p:nvSpPr>
        <p:spPr bwMode="auto">
          <a:xfrm>
            <a:off x="1057275" y="3918359"/>
            <a:ext cx="7373938" cy="2563812"/>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Everyone working with the City is covered by Worker’s Compensation. Reporting is required annually and Council must pass a Resolution for verification purposes. The City Attorney and City/County Insurance Services provide valuable resources for keeping policies and procedures accurate with current laws. Training sessions are offered through the League of Cities and others for compliance issues. Council instituted a Performance Evaluation System in November of 2007 which requires every employee to be evaluated by their supervisor on an annual basis. The evaluation has also been updated.</a:t>
            </a:r>
          </a:p>
        </p:txBody>
      </p:sp>
      <p:pic>
        <p:nvPicPr>
          <p:cNvPr id="24578" name="Picture 2" descr="https://encrypted-tbn2.gstatic.com/images?q=tbn:ANd9GcSulJj_hBxaLlI034iofsq2GwEXi1oVrrnebseh40ccuBUXe6wv-A"/>
          <p:cNvPicPr>
            <a:picLocks noChangeAspect="1" noChangeArrowheads="1"/>
          </p:cNvPicPr>
          <p:nvPr/>
        </p:nvPicPr>
        <p:blipFill>
          <a:blip r:embed="rId3" cstate="print"/>
          <a:srcRect/>
          <a:stretch>
            <a:fillRect/>
          </a:stretch>
        </p:blipFill>
        <p:spPr bwMode="auto">
          <a:xfrm>
            <a:off x="5964238" y="1527584"/>
            <a:ext cx="2466975" cy="1847851"/>
          </a:xfrm>
          <a:prstGeom prst="rect">
            <a:avLst/>
          </a:prstGeom>
          <a:noFill/>
          <a:ln>
            <a:solidFill>
              <a:schemeClr val="accent1"/>
            </a:solidFill>
          </a:ln>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403615" y="793626"/>
            <a:ext cx="3917950" cy="954107"/>
          </a:xfrm>
          <a:prstGeom prst="rect">
            <a:avLst/>
          </a:prstGeom>
          <a:noFill/>
          <a:ln w="38100">
            <a:noFill/>
            <a:miter lim="800000"/>
            <a:headEnd/>
            <a:tailEnd/>
          </a:ln>
        </p:spPr>
        <p:txBody>
          <a:bodyPr>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Agreements &amp; Contracts</a:t>
            </a:r>
          </a:p>
        </p:txBody>
      </p:sp>
      <p:sp>
        <p:nvSpPr>
          <p:cNvPr id="26628" name="Text Box 8"/>
          <p:cNvSpPr txBox="1">
            <a:spLocks noChangeArrowheads="1"/>
          </p:cNvSpPr>
          <p:nvPr/>
        </p:nvSpPr>
        <p:spPr bwMode="auto">
          <a:xfrm>
            <a:off x="885825" y="1697110"/>
            <a:ext cx="5011738" cy="366712"/>
          </a:xfrm>
          <a:prstGeom prst="rect">
            <a:avLst/>
          </a:prstGeom>
          <a:noFill/>
          <a:ln w="9525">
            <a:noFill/>
            <a:miter lim="800000"/>
            <a:headEnd/>
            <a:tailEnd/>
          </a:ln>
        </p:spPr>
        <p:txBody>
          <a:bodyPr>
            <a:spAutoFit/>
          </a:bodyPr>
          <a:lstStyle/>
          <a:p>
            <a:pPr>
              <a:spcBef>
                <a:spcPct val="50000"/>
              </a:spcBef>
            </a:pPr>
            <a:endParaRPr lang="en-US">
              <a:solidFill>
                <a:schemeClr val="accent6">
                  <a:lumMod val="50000"/>
                </a:schemeClr>
              </a:solidFill>
            </a:endParaRPr>
          </a:p>
        </p:txBody>
      </p:sp>
      <p:sp>
        <p:nvSpPr>
          <p:cNvPr id="26629" name="Text Box 10"/>
          <p:cNvSpPr txBox="1">
            <a:spLocks noChangeArrowheads="1"/>
          </p:cNvSpPr>
          <p:nvPr/>
        </p:nvSpPr>
        <p:spPr bwMode="auto">
          <a:xfrm>
            <a:off x="769938" y="1892372"/>
            <a:ext cx="5299075" cy="119062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maintains relationships through agreements and contracts with several non-profit groups to provide recreational opportunities for the citizens of Brownsville.</a:t>
            </a:r>
          </a:p>
        </p:txBody>
      </p:sp>
      <p:sp>
        <p:nvSpPr>
          <p:cNvPr id="26630" name="Text Box 11"/>
          <p:cNvSpPr txBox="1">
            <a:spLocks noChangeArrowheads="1"/>
          </p:cNvSpPr>
          <p:nvPr/>
        </p:nvSpPr>
        <p:spPr bwMode="auto">
          <a:xfrm>
            <a:off x="771525" y="3227636"/>
            <a:ext cx="7775575" cy="3139321"/>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Examples include the </a:t>
            </a:r>
            <a:r>
              <a:rPr lang="en-US" b="1" dirty="0">
                <a:solidFill>
                  <a:schemeClr val="accent6">
                    <a:lumMod val="50000"/>
                  </a:schemeClr>
                </a:solidFill>
              </a:rPr>
              <a:t>Central Linn</a:t>
            </a:r>
            <a:r>
              <a:rPr lang="en-US" dirty="0">
                <a:solidFill>
                  <a:schemeClr val="accent6">
                    <a:lumMod val="50000"/>
                  </a:schemeClr>
                </a:solidFill>
              </a:rPr>
              <a:t> </a:t>
            </a:r>
            <a:r>
              <a:rPr lang="en-US" b="1" dirty="0">
                <a:solidFill>
                  <a:schemeClr val="accent6">
                    <a:lumMod val="50000"/>
                  </a:schemeClr>
                </a:solidFill>
              </a:rPr>
              <a:t>Recreation Center Board</a:t>
            </a:r>
            <a:r>
              <a:rPr lang="en-US" dirty="0">
                <a:solidFill>
                  <a:schemeClr val="accent6">
                    <a:lumMod val="50000"/>
                  </a:schemeClr>
                </a:solidFill>
              </a:rPr>
              <a:t> who operates leagues for youth of the community and surrounding areas. The Rec Board is responsible for programming and administration and the City provides the space and maintains the building. The </a:t>
            </a:r>
            <a:r>
              <a:rPr lang="en-US" b="1" dirty="0">
                <a:solidFill>
                  <a:schemeClr val="accent6">
                    <a:lumMod val="50000"/>
                  </a:schemeClr>
                </a:solidFill>
              </a:rPr>
              <a:t>Central Linn School District</a:t>
            </a:r>
            <a:r>
              <a:rPr lang="en-US" dirty="0">
                <a:solidFill>
                  <a:schemeClr val="accent6">
                    <a:lumMod val="50000"/>
                  </a:schemeClr>
                </a:solidFill>
              </a:rPr>
              <a:t> and the </a:t>
            </a:r>
            <a:r>
              <a:rPr lang="en-US" b="1" dirty="0">
                <a:solidFill>
                  <a:schemeClr val="accent6">
                    <a:lumMod val="50000"/>
                  </a:schemeClr>
                </a:solidFill>
              </a:rPr>
              <a:t>Calapooia Food Alliance </a:t>
            </a:r>
            <a:r>
              <a:rPr lang="en-US" dirty="0">
                <a:solidFill>
                  <a:schemeClr val="accent6">
                    <a:lumMod val="50000"/>
                  </a:schemeClr>
                </a:solidFill>
              </a:rPr>
              <a:t>are in an agreement for community garden sites  behind the school on the south side of town. The </a:t>
            </a:r>
            <a:r>
              <a:rPr lang="en-US" b="1" dirty="0">
                <a:solidFill>
                  <a:schemeClr val="accent6">
                    <a:lumMod val="50000"/>
                  </a:schemeClr>
                </a:solidFill>
              </a:rPr>
              <a:t>Chamber of Commerce</a:t>
            </a:r>
            <a:r>
              <a:rPr lang="en-US" dirty="0">
                <a:solidFill>
                  <a:schemeClr val="accent6">
                    <a:lumMod val="50000"/>
                  </a:schemeClr>
                </a:solidFill>
              </a:rPr>
              <a:t> has an events agreement for Pioneer Park as does the </a:t>
            </a:r>
            <a:r>
              <a:rPr lang="en-US" b="1" dirty="0">
                <a:solidFill>
                  <a:schemeClr val="accent6">
                    <a:lumMod val="50000"/>
                  </a:schemeClr>
                </a:solidFill>
              </a:rPr>
              <a:t>Eugene Kennel Club</a:t>
            </a:r>
            <a:r>
              <a:rPr lang="en-US" dirty="0">
                <a:solidFill>
                  <a:schemeClr val="accent6">
                    <a:lumMod val="50000"/>
                  </a:schemeClr>
                </a:solidFill>
              </a:rPr>
              <a:t>. The </a:t>
            </a:r>
            <a:r>
              <a:rPr lang="en-US" b="1" dirty="0">
                <a:solidFill>
                  <a:schemeClr val="accent6">
                    <a:lumMod val="50000"/>
                  </a:schemeClr>
                </a:solidFill>
              </a:rPr>
              <a:t>Picnic Association</a:t>
            </a:r>
            <a:r>
              <a:rPr lang="en-US" dirty="0">
                <a:solidFill>
                  <a:schemeClr val="accent6">
                    <a:lumMod val="50000"/>
                  </a:schemeClr>
                </a:solidFill>
              </a:rPr>
              <a:t> is in an agreement for the Picture Gallery. The </a:t>
            </a:r>
            <a:r>
              <a:rPr lang="en-US" b="1" dirty="0">
                <a:solidFill>
                  <a:schemeClr val="accent6">
                    <a:lumMod val="50000"/>
                  </a:schemeClr>
                </a:solidFill>
              </a:rPr>
              <a:t>Brownsville Art Association</a:t>
            </a:r>
            <a:r>
              <a:rPr lang="en-US" dirty="0">
                <a:solidFill>
                  <a:schemeClr val="accent6">
                    <a:lumMod val="50000"/>
                  </a:schemeClr>
                </a:solidFill>
              </a:rPr>
              <a:t> for use of City Hall for their gallery space. The City works with the </a:t>
            </a:r>
            <a:r>
              <a:rPr lang="en-US" b="1" dirty="0">
                <a:solidFill>
                  <a:schemeClr val="accent6">
                    <a:lumMod val="50000"/>
                  </a:schemeClr>
                </a:solidFill>
              </a:rPr>
              <a:t>Chamber</a:t>
            </a:r>
            <a:r>
              <a:rPr lang="en-US" dirty="0">
                <a:solidFill>
                  <a:schemeClr val="accent6">
                    <a:lumMod val="50000"/>
                  </a:schemeClr>
                </a:solidFill>
              </a:rPr>
              <a:t> and the </a:t>
            </a:r>
            <a:r>
              <a:rPr lang="en-US" b="1" dirty="0">
                <a:solidFill>
                  <a:schemeClr val="accent6">
                    <a:lumMod val="50000"/>
                  </a:schemeClr>
                </a:solidFill>
              </a:rPr>
              <a:t>CLSD</a:t>
            </a:r>
            <a:r>
              <a:rPr lang="en-US" dirty="0">
                <a:solidFill>
                  <a:schemeClr val="accent6">
                    <a:lumMod val="50000"/>
                  </a:schemeClr>
                </a:solidFill>
              </a:rPr>
              <a:t> for the Festival Shuttle.</a:t>
            </a:r>
          </a:p>
        </p:txBody>
      </p:sp>
      <p:pic>
        <p:nvPicPr>
          <p:cNvPr id="26635" name="Picture 11"/>
          <p:cNvPicPr>
            <a:picLocks noChangeAspect="1" noChangeArrowheads="1"/>
          </p:cNvPicPr>
          <p:nvPr/>
        </p:nvPicPr>
        <p:blipFill>
          <a:blip r:embed="rId3" cstate="print"/>
          <a:srcRect/>
          <a:stretch>
            <a:fillRect/>
          </a:stretch>
        </p:blipFill>
        <p:spPr bwMode="auto">
          <a:xfrm>
            <a:off x="6373431" y="1587476"/>
            <a:ext cx="2000631" cy="1495521"/>
          </a:xfrm>
          <a:prstGeom prst="rect">
            <a:avLst/>
          </a:prstGeom>
          <a:noFill/>
          <a:ln w="12700">
            <a:solidFill>
              <a:schemeClr val="accent1"/>
            </a:solidFill>
            <a:miter lim="800000"/>
            <a:headEnd/>
            <a:tailEnd/>
          </a:ln>
        </p:spPr>
      </p:pic>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18056" y="778269"/>
            <a:ext cx="5151726"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sp>
        <p:nvSpPr>
          <p:cNvPr id="9" name="Text Box 4"/>
          <p:cNvSpPr txBox="1">
            <a:spLocks noChangeArrowheads="1"/>
          </p:cNvSpPr>
          <p:nvPr/>
        </p:nvSpPr>
        <p:spPr bwMode="auto">
          <a:xfrm>
            <a:off x="1100017" y="1449291"/>
            <a:ext cx="5257800" cy="366713"/>
          </a:xfrm>
          <a:prstGeom prst="rect">
            <a:avLst/>
          </a:prstGeom>
          <a:noFill/>
          <a:ln w="9525">
            <a:noFill/>
            <a:miter lim="800000"/>
            <a:headEnd/>
            <a:tailEnd/>
          </a:ln>
        </p:spPr>
        <p:txBody>
          <a:bodyPr>
            <a:spAutoFit/>
          </a:bodyPr>
          <a:lstStyle/>
          <a:p>
            <a:pPr>
              <a:spcBef>
                <a:spcPct val="50000"/>
              </a:spcBef>
            </a:pPr>
            <a:r>
              <a:rPr lang="en-US" b="1" i="1" dirty="0">
                <a:solidFill>
                  <a:schemeClr val="accent6">
                    <a:lumMod val="50000"/>
                  </a:schemeClr>
                </a:solidFill>
              </a:rPr>
              <a:t>Formulation of Public Policy</a:t>
            </a:r>
          </a:p>
        </p:txBody>
      </p:sp>
      <p:sp>
        <p:nvSpPr>
          <p:cNvPr id="10" name="Text Box 5"/>
          <p:cNvSpPr txBox="1">
            <a:spLocks noChangeArrowheads="1"/>
          </p:cNvSpPr>
          <p:nvPr/>
        </p:nvSpPr>
        <p:spPr bwMode="auto">
          <a:xfrm>
            <a:off x="685800" y="1906130"/>
            <a:ext cx="4724400" cy="1465263"/>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Policy is often, “what” and administration is typically viewed as “how” something will get done. Generally, Council forms the policy and staff is responsible for carrying out those goals.</a:t>
            </a:r>
          </a:p>
        </p:txBody>
      </p:sp>
      <p:sp>
        <p:nvSpPr>
          <p:cNvPr id="11" name="Text Box 6"/>
          <p:cNvSpPr txBox="1">
            <a:spLocks noChangeArrowheads="1"/>
          </p:cNvSpPr>
          <p:nvPr/>
        </p:nvSpPr>
        <p:spPr bwMode="auto">
          <a:xfrm>
            <a:off x="712331" y="3581400"/>
            <a:ext cx="4724400" cy="366713"/>
          </a:xfrm>
          <a:prstGeom prst="rect">
            <a:avLst/>
          </a:prstGeom>
          <a:noFill/>
          <a:ln w="9525">
            <a:noFill/>
            <a:miter lim="800000"/>
            <a:headEnd/>
            <a:tailEnd/>
          </a:ln>
        </p:spPr>
        <p:txBody>
          <a:bodyPr>
            <a:spAutoFit/>
          </a:bodyPr>
          <a:lstStyle/>
          <a:p>
            <a:pPr>
              <a:spcBef>
                <a:spcPct val="50000"/>
              </a:spcBef>
            </a:pPr>
            <a:r>
              <a:rPr lang="en-US" b="1" i="1" dirty="0">
                <a:solidFill>
                  <a:schemeClr val="accent6">
                    <a:lumMod val="50000"/>
                  </a:schemeClr>
                </a:solidFill>
              </a:rPr>
              <a:t>Two Basic ‘Hats’ as a Councilor:</a:t>
            </a:r>
          </a:p>
        </p:txBody>
      </p:sp>
      <p:sp>
        <p:nvSpPr>
          <p:cNvPr id="12" name="Text Box 7"/>
          <p:cNvSpPr txBox="1">
            <a:spLocks noChangeArrowheads="1"/>
          </p:cNvSpPr>
          <p:nvPr/>
        </p:nvSpPr>
        <p:spPr bwMode="auto">
          <a:xfrm>
            <a:off x="990600" y="3886200"/>
            <a:ext cx="4572000" cy="201612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dirty="0">
                <a:solidFill>
                  <a:schemeClr val="accent6">
                    <a:lumMod val="50000"/>
                  </a:schemeClr>
                </a:solidFill>
              </a:rPr>
              <a:t>Convener – host, join, mediate with the public and each other regarding community issues.</a:t>
            </a:r>
          </a:p>
          <a:p>
            <a:pPr marL="342900" indent="-342900">
              <a:spcBef>
                <a:spcPct val="50000"/>
              </a:spcBef>
              <a:buFontTx/>
              <a:buAutoNum type="arabicPeriod"/>
            </a:pPr>
            <a:r>
              <a:rPr lang="en-US" dirty="0">
                <a:solidFill>
                  <a:schemeClr val="accent6">
                    <a:lumMod val="50000"/>
                  </a:schemeClr>
                </a:solidFill>
              </a:rPr>
              <a:t>Advocate – promote, advance, support a specific position or point of view.</a:t>
            </a:r>
          </a:p>
          <a:p>
            <a:pPr marL="342900" indent="-342900">
              <a:spcBef>
                <a:spcPct val="50000"/>
              </a:spcBef>
              <a:buFontTx/>
              <a:buAutoNum type="arabicPeriod"/>
            </a:pPr>
            <a:endParaRPr lang="en-US" dirty="0">
              <a:solidFill>
                <a:schemeClr val="accent6">
                  <a:lumMod val="50000"/>
                </a:schemeClr>
              </a:solidFill>
            </a:endParaRPr>
          </a:p>
        </p:txBody>
      </p:sp>
      <p:sp>
        <p:nvSpPr>
          <p:cNvPr id="13" name="Text Box 8"/>
          <p:cNvSpPr txBox="1">
            <a:spLocks noChangeArrowheads="1"/>
          </p:cNvSpPr>
          <p:nvPr/>
        </p:nvSpPr>
        <p:spPr bwMode="auto">
          <a:xfrm>
            <a:off x="918056" y="5681397"/>
            <a:ext cx="7340792" cy="923330"/>
          </a:xfrm>
          <a:prstGeom prst="rect">
            <a:avLst/>
          </a:prstGeom>
          <a:noFill/>
          <a:ln w="9525">
            <a:noFill/>
            <a:miter lim="800000"/>
            <a:headEnd/>
            <a:tailEnd/>
          </a:ln>
        </p:spPr>
        <p:txBody>
          <a:bodyPr wrap="square">
            <a:spAutoFit/>
          </a:bodyPr>
          <a:lstStyle/>
          <a:p>
            <a:pPr algn="just">
              <a:spcBef>
                <a:spcPct val="50000"/>
              </a:spcBef>
            </a:pPr>
            <a:r>
              <a:rPr lang="en-US" b="1" dirty="0">
                <a:solidFill>
                  <a:schemeClr val="accent6">
                    <a:lumMod val="50000"/>
                  </a:schemeClr>
                </a:solidFill>
              </a:rPr>
              <a:t>You know versus People know:</a:t>
            </a:r>
            <a:r>
              <a:rPr lang="en-US" dirty="0">
                <a:solidFill>
                  <a:schemeClr val="accent6">
                    <a:lumMod val="50000"/>
                  </a:schemeClr>
                </a:solidFill>
              </a:rPr>
              <a:t> “</a:t>
            </a:r>
            <a:r>
              <a:rPr lang="en-US" i="1" dirty="0">
                <a:solidFill>
                  <a:schemeClr val="accent6">
                    <a:lumMod val="50000"/>
                  </a:schemeClr>
                </a:solidFill>
              </a:rPr>
              <a:t>The interesting thing about American politics is the people want someone in office who has all the answers but then wants them to listen to their ideas”  ~ David </a:t>
            </a:r>
            <a:r>
              <a:rPr lang="en-US" i="1" dirty="0" err="1">
                <a:solidFill>
                  <a:schemeClr val="accent6">
                    <a:lumMod val="50000"/>
                  </a:schemeClr>
                </a:solidFill>
              </a:rPr>
              <a:t>Gergen</a:t>
            </a:r>
            <a:endParaRPr lang="en-US" i="1" dirty="0">
              <a:solidFill>
                <a:schemeClr val="accent6">
                  <a:lumMod val="50000"/>
                </a:schemeClr>
              </a:solidFill>
            </a:endParaRPr>
          </a:p>
        </p:txBody>
      </p:sp>
      <p:pic>
        <p:nvPicPr>
          <p:cNvPr id="52226" name="Picture 2"/>
          <p:cNvPicPr>
            <a:picLocks noChangeAspect="1" noChangeArrowheads="1"/>
          </p:cNvPicPr>
          <p:nvPr/>
        </p:nvPicPr>
        <p:blipFill>
          <a:blip r:embed="rId3" cstate="print"/>
          <a:stretch>
            <a:fillRect/>
          </a:stretch>
        </p:blipFill>
        <p:spPr bwMode="auto">
          <a:xfrm>
            <a:off x="5663291" y="2128139"/>
            <a:ext cx="3157104" cy="2601722"/>
          </a:xfrm>
          <a:prstGeom prst="rect">
            <a:avLst/>
          </a:prstGeom>
          <a:noFill/>
          <a:ln w="38100">
            <a:solidFill>
              <a:schemeClr val="accent1"/>
            </a:solidFill>
            <a:miter lim="800000"/>
            <a:headEnd/>
            <a:tailEnd/>
          </a:ln>
        </p:spPr>
      </p:pic>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381000" y="1756183"/>
            <a:ext cx="4800600" cy="119062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One of the tricks to being effective is knowing when to switch hats between being an advocate for an issue and being a convener for the sake of the meeting.</a:t>
            </a:r>
          </a:p>
        </p:txBody>
      </p:sp>
      <p:sp>
        <p:nvSpPr>
          <p:cNvPr id="28677" name="Text Box 5"/>
          <p:cNvSpPr txBox="1">
            <a:spLocks noChangeArrowheads="1"/>
          </p:cNvSpPr>
          <p:nvPr/>
        </p:nvSpPr>
        <p:spPr bwMode="auto">
          <a:xfrm>
            <a:off x="381000" y="3076983"/>
            <a:ext cx="5029200" cy="2565400"/>
          </a:xfrm>
          <a:prstGeom prst="rect">
            <a:avLst/>
          </a:prstGeom>
          <a:noFill/>
          <a:ln w="9525">
            <a:noFill/>
            <a:miter lim="800000"/>
            <a:headEnd/>
            <a:tailEnd/>
          </a:ln>
        </p:spPr>
        <p:txBody>
          <a:bodyPr>
            <a:spAutoFit/>
          </a:bodyPr>
          <a:lstStyle/>
          <a:p>
            <a:pPr algn="just">
              <a:spcBef>
                <a:spcPct val="50000"/>
              </a:spcBef>
            </a:pPr>
            <a:r>
              <a:rPr lang="en-US" b="1" dirty="0">
                <a:solidFill>
                  <a:schemeClr val="accent6">
                    <a:lumMod val="50000"/>
                  </a:schemeClr>
                </a:solidFill>
              </a:rPr>
              <a:t>Mayor</a:t>
            </a:r>
            <a:r>
              <a:rPr lang="en-US" dirty="0">
                <a:solidFill>
                  <a:schemeClr val="accent6">
                    <a:lumMod val="50000"/>
                  </a:schemeClr>
                </a:solidFill>
              </a:rPr>
              <a:t> – presides over meetings and is a regular voting member of Council according to the Charter.</a:t>
            </a:r>
          </a:p>
          <a:p>
            <a:pPr algn="just">
              <a:spcBef>
                <a:spcPct val="50000"/>
              </a:spcBef>
            </a:pPr>
            <a:r>
              <a:rPr lang="en-US" b="1" dirty="0">
                <a:solidFill>
                  <a:schemeClr val="accent6">
                    <a:lumMod val="50000"/>
                  </a:schemeClr>
                </a:solidFill>
              </a:rPr>
              <a:t>Council President</a:t>
            </a:r>
            <a:r>
              <a:rPr lang="en-US" dirty="0">
                <a:solidFill>
                  <a:schemeClr val="accent6">
                    <a:lumMod val="50000"/>
                  </a:schemeClr>
                </a:solidFill>
              </a:rPr>
              <a:t> – runs Council meetings in the absence of the Mayor. The Mayor and Council President are responsible for Council conduct and personnel issues for the City.</a:t>
            </a:r>
          </a:p>
          <a:p>
            <a:pPr>
              <a:spcBef>
                <a:spcPct val="50000"/>
              </a:spcBef>
            </a:pPr>
            <a:endParaRPr lang="en-US" dirty="0">
              <a:solidFill>
                <a:schemeClr val="accent6">
                  <a:lumMod val="50000"/>
                </a:schemeClr>
              </a:solidFill>
            </a:endParaRPr>
          </a:p>
        </p:txBody>
      </p:sp>
      <p:sp>
        <p:nvSpPr>
          <p:cNvPr id="28678" name="Text Box 7"/>
          <p:cNvSpPr txBox="1">
            <a:spLocks noChangeArrowheads="1"/>
          </p:cNvSpPr>
          <p:nvPr/>
        </p:nvSpPr>
        <p:spPr bwMode="auto">
          <a:xfrm>
            <a:off x="1600200" y="5566183"/>
            <a:ext cx="6248400" cy="915988"/>
          </a:xfrm>
          <a:prstGeom prst="rect">
            <a:avLst/>
          </a:prstGeom>
          <a:noFill/>
          <a:ln w="9525">
            <a:noFill/>
            <a:miter lim="800000"/>
            <a:headEnd/>
            <a:tailEnd/>
          </a:ln>
        </p:spPr>
        <p:txBody>
          <a:bodyPr>
            <a:spAutoFit/>
          </a:bodyPr>
          <a:lstStyle/>
          <a:p>
            <a:pPr>
              <a:spcBef>
                <a:spcPct val="50000"/>
              </a:spcBef>
            </a:pPr>
            <a:r>
              <a:rPr lang="en-US" i="1" dirty="0">
                <a:solidFill>
                  <a:schemeClr val="accent6">
                    <a:lumMod val="50000"/>
                  </a:schemeClr>
                </a:solidFill>
              </a:rPr>
              <a:t>"You can please all the people some of the time, and some of the people all the time, but you cannot please all the people all the time."</a:t>
            </a:r>
            <a:r>
              <a:rPr lang="en-US" dirty="0">
                <a:solidFill>
                  <a:schemeClr val="accent6">
                    <a:lumMod val="50000"/>
                  </a:schemeClr>
                </a:solidFill>
              </a:rPr>
              <a:t> ~ </a:t>
            </a:r>
            <a:r>
              <a:rPr lang="en-US" b="1" dirty="0">
                <a:solidFill>
                  <a:schemeClr val="accent6">
                    <a:lumMod val="50000"/>
                  </a:schemeClr>
                </a:solidFill>
              </a:rPr>
              <a:t>Abraham Lincoln</a:t>
            </a:r>
            <a:r>
              <a:rPr lang="en-US" dirty="0">
                <a:solidFill>
                  <a:schemeClr val="accent6">
                    <a:lumMod val="50000"/>
                  </a:schemeClr>
                </a:solidFill>
              </a:rPr>
              <a:t> </a:t>
            </a:r>
            <a:r>
              <a:rPr lang="en-US" i="1" dirty="0">
                <a:solidFill>
                  <a:schemeClr val="accent6">
                    <a:lumMod val="50000"/>
                  </a:schemeClr>
                </a:solidFill>
              </a:rPr>
              <a:t>(Variation)</a:t>
            </a:r>
          </a:p>
        </p:txBody>
      </p:sp>
      <p:sp>
        <p:nvSpPr>
          <p:cNvPr id="7" name="Text Box 2"/>
          <p:cNvSpPr txBox="1">
            <a:spLocks noChangeArrowheads="1"/>
          </p:cNvSpPr>
          <p:nvPr/>
        </p:nvSpPr>
        <p:spPr bwMode="auto">
          <a:xfrm>
            <a:off x="745235" y="1008697"/>
            <a:ext cx="4633263" cy="461665"/>
          </a:xfrm>
          <a:prstGeom prst="rect">
            <a:avLst/>
          </a:prstGeom>
          <a:noFill/>
          <a:ln w="19050">
            <a:noFill/>
            <a:miter lim="800000"/>
            <a:headEnd/>
            <a:tailEnd/>
          </a:ln>
        </p:spPr>
        <p:txBody>
          <a:bodyPr wrap="square">
            <a:spAutoFit/>
          </a:bodyPr>
          <a:lstStyle/>
          <a:p>
            <a:pPr algn="ctr">
              <a:spcBef>
                <a:spcPct val="50000"/>
              </a:spcBef>
            </a:pPr>
            <a:r>
              <a:rPr lang="en-US" sz="2400" b="1" i="1" spc="300" dirty="0">
                <a:solidFill>
                  <a:schemeClr val="accent6">
                    <a:lumMod val="50000"/>
                  </a:schemeClr>
                </a:solidFill>
                <a:effectLst>
                  <a:outerShdw blurRad="38100" dist="38100" dir="2700000" algn="tl">
                    <a:srgbClr val="000000">
                      <a:alpha val="43137"/>
                    </a:srgbClr>
                  </a:outerShdw>
                </a:effectLst>
              </a:rPr>
              <a:t>The Role of Councilor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903" y="1873611"/>
            <a:ext cx="2416921" cy="2718095"/>
          </a:xfrm>
          <a:prstGeom prst="rect">
            <a:avLst/>
          </a:prstGeom>
          <a:ln w="38100">
            <a:solidFill>
              <a:schemeClr val="accent1"/>
            </a:solidFill>
          </a:ln>
        </p:spPr>
      </p:pic>
      <p:sp>
        <p:nvSpPr>
          <p:cNvPr id="2" name="TextBox 1">
            <a:extLst>
              <a:ext uri="{FF2B5EF4-FFF2-40B4-BE49-F238E27FC236}">
                <a16:creationId xmlns:a16="http://schemas.microsoft.com/office/drawing/2014/main" id="{3043E354-4ECB-4B91-ACD5-2D248C82B4ED}"/>
              </a:ext>
            </a:extLst>
          </p:cNvPr>
          <p:cNvSpPr txBox="1"/>
          <p:nvPr/>
        </p:nvSpPr>
        <p:spPr>
          <a:xfrm>
            <a:off x="5853544" y="4683735"/>
            <a:ext cx="2304280" cy="369332"/>
          </a:xfrm>
          <a:prstGeom prst="rect">
            <a:avLst/>
          </a:prstGeom>
          <a:noFill/>
        </p:spPr>
        <p:txBody>
          <a:bodyPr wrap="square" rtlCol="0">
            <a:spAutoFit/>
          </a:bodyPr>
          <a:lstStyle/>
          <a:p>
            <a:pPr algn="ctr"/>
            <a:r>
              <a:rPr lang="en-US" dirty="0"/>
              <a:t>Mayor Don Ware</a:t>
            </a: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309082" y="1931218"/>
            <a:ext cx="5011809" cy="1200329"/>
          </a:xfrm>
          <a:prstGeom prst="rect">
            <a:avLst/>
          </a:prstGeom>
          <a:noFill/>
          <a:ln w="9525">
            <a:noFill/>
            <a:miter lim="800000"/>
            <a:headEnd/>
            <a:tailEnd/>
          </a:ln>
        </p:spPr>
        <p:txBody>
          <a:bodyPr wrap="square">
            <a:spAutoFit/>
          </a:bodyPr>
          <a:lstStyle/>
          <a:p>
            <a:pPr algn="ctr">
              <a:spcBef>
                <a:spcPct val="50000"/>
              </a:spcBef>
            </a:pPr>
            <a:r>
              <a:rPr lang="en-US" b="1" dirty="0">
                <a:solidFill>
                  <a:schemeClr val="accent6">
                    <a:lumMod val="50000"/>
                  </a:schemeClr>
                </a:solidFill>
              </a:rPr>
              <a:t>Council Rules </a:t>
            </a:r>
            <a:r>
              <a:rPr lang="en-US" b="1" i="1" dirty="0">
                <a:solidFill>
                  <a:schemeClr val="accent6">
                    <a:lumMod val="50000"/>
                  </a:schemeClr>
                </a:solidFill>
              </a:rPr>
              <a:t>(R 718)</a:t>
            </a:r>
          </a:p>
          <a:p>
            <a:pPr algn="ctr">
              <a:spcBef>
                <a:spcPct val="50000"/>
              </a:spcBef>
            </a:pPr>
            <a:r>
              <a:rPr lang="en-US" dirty="0">
                <a:solidFill>
                  <a:schemeClr val="accent6">
                    <a:lumMod val="50000"/>
                  </a:schemeClr>
                </a:solidFill>
              </a:rPr>
              <a:t>Roberts Rules and meeting procedure. </a:t>
            </a:r>
          </a:p>
          <a:p>
            <a:pPr algn="ctr">
              <a:spcBef>
                <a:spcPct val="50000"/>
              </a:spcBef>
            </a:pPr>
            <a:r>
              <a:rPr lang="en-US" dirty="0">
                <a:solidFill>
                  <a:schemeClr val="accent6">
                    <a:lumMod val="50000"/>
                  </a:schemeClr>
                </a:solidFill>
              </a:rPr>
              <a:t>General business conduct at a public meeting.</a:t>
            </a:r>
          </a:p>
        </p:txBody>
      </p:sp>
      <p:sp>
        <p:nvSpPr>
          <p:cNvPr id="29700" name="Text Box 6"/>
          <p:cNvSpPr txBox="1">
            <a:spLocks noChangeArrowheads="1"/>
          </p:cNvSpPr>
          <p:nvPr/>
        </p:nvSpPr>
        <p:spPr bwMode="auto">
          <a:xfrm>
            <a:off x="309082" y="3629725"/>
            <a:ext cx="8077200" cy="2290762"/>
          </a:xfrm>
          <a:prstGeom prst="rect">
            <a:avLst/>
          </a:prstGeom>
          <a:noFill/>
          <a:ln w="9525">
            <a:noFill/>
            <a:miter lim="800000"/>
            <a:headEnd/>
            <a:tailEnd/>
          </a:ln>
        </p:spPr>
        <p:txBody>
          <a:bodyPr>
            <a:spAutoFit/>
          </a:bodyPr>
          <a:lstStyle/>
          <a:p>
            <a:pPr>
              <a:spcBef>
                <a:spcPct val="50000"/>
              </a:spcBef>
            </a:pPr>
            <a:r>
              <a:rPr lang="en-US" b="1" dirty="0">
                <a:solidFill>
                  <a:schemeClr val="accent6">
                    <a:lumMod val="50000"/>
                  </a:schemeClr>
                </a:solidFill>
              </a:rPr>
              <a:t>Public Meetings Law</a:t>
            </a:r>
            <a:r>
              <a:rPr lang="en-US" dirty="0">
                <a:solidFill>
                  <a:schemeClr val="accent6">
                    <a:lumMod val="50000"/>
                  </a:schemeClr>
                </a:solidFill>
              </a:rPr>
              <a:t> (ORS 192.610 to 192.710)</a:t>
            </a:r>
          </a:p>
          <a:p>
            <a:pPr algn="just">
              <a:spcBef>
                <a:spcPct val="50000"/>
              </a:spcBef>
            </a:pPr>
            <a:r>
              <a:rPr lang="en-US" dirty="0">
                <a:solidFill>
                  <a:schemeClr val="accent6">
                    <a:lumMod val="50000"/>
                  </a:schemeClr>
                </a:solidFill>
              </a:rPr>
              <a:t>The law gives members of the public the right to attend all meetings of public bodies even if the board or committee is purely advisory. Convenient, public place, non-discriminatory, reasonable notice, written minutes are some of the basic requirements. Executive Sessions are private sessions which can be held to discuss certain private matters as described by law. </a:t>
            </a:r>
          </a:p>
          <a:p>
            <a:pPr>
              <a:spcBef>
                <a:spcPct val="50000"/>
              </a:spcBef>
            </a:pPr>
            <a:endParaRPr lang="en-US" dirty="0">
              <a:solidFill>
                <a:schemeClr val="accent6">
                  <a:lumMod val="50000"/>
                </a:schemeClr>
              </a:solidFill>
            </a:endParaRPr>
          </a:p>
        </p:txBody>
      </p:sp>
      <p:sp>
        <p:nvSpPr>
          <p:cNvPr id="7" name="Text Box 2"/>
          <p:cNvSpPr txBox="1">
            <a:spLocks noChangeArrowheads="1"/>
          </p:cNvSpPr>
          <p:nvPr/>
        </p:nvSpPr>
        <p:spPr bwMode="auto">
          <a:xfrm>
            <a:off x="539510" y="1008697"/>
            <a:ext cx="5048855"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pic>
        <p:nvPicPr>
          <p:cNvPr id="16386" name="Picture 2" descr="http://www.du.edu/studentlife/studentconduct/honorthecode2.png"/>
          <p:cNvPicPr>
            <a:picLocks noChangeAspect="1" noChangeArrowheads="1"/>
          </p:cNvPicPr>
          <p:nvPr/>
        </p:nvPicPr>
        <p:blipFill>
          <a:blip r:embed="rId3" cstate="print"/>
          <a:srcRect/>
          <a:stretch>
            <a:fillRect/>
          </a:stretch>
        </p:blipFill>
        <p:spPr bwMode="auto">
          <a:xfrm>
            <a:off x="5703579" y="1239934"/>
            <a:ext cx="2682703" cy="2682704"/>
          </a:xfrm>
          <a:prstGeom prst="rect">
            <a:avLst/>
          </a:prstGeom>
          <a:noFill/>
          <a:ln w="38100">
            <a:solidFill>
              <a:schemeClr val="accent1"/>
            </a:solidFill>
          </a:ln>
        </p:spPr>
      </p:pic>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880716" y="1182327"/>
            <a:ext cx="4876800" cy="5596404"/>
          </a:xfrm>
          <a:prstGeom prst="rect">
            <a:avLst/>
          </a:prstGeom>
          <a:noFill/>
          <a:ln w="9525">
            <a:noFill/>
            <a:miter lim="800000"/>
            <a:headEnd/>
            <a:tailEnd/>
          </a:ln>
        </p:spPr>
        <p:txBody>
          <a:bodyPr>
            <a:spAutoFit/>
          </a:bodyPr>
          <a:lstStyle/>
          <a:p>
            <a:pPr algn="ctr">
              <a:spcBef>
                <a:spcPct val="50000"/>
              </a:spcBef>
            </a:pPr>
            <a:r>
              <a:rPr lang="en-US" b="1" dirty="0">
                <a:solidFill>
                  <a:schemeClr val="accent6">
                    <a:lumMod val="50000"/>
                  </a:schemeClr>
                </a:solidFill>
              </a:rPr>
              <a:t>                       </a:t>
            </a:r>
            <a:r>
              <a:rPr lang="en-US" b="1" i="1" u="sng" dirty="0">
                <a:solidFill>
                  <a:schemeClr val="accent6">
                    <a:lumMod val="50000"/>
                  </a:schemeClr>
                </a:solidFill>
              </a:rPr>
              <a:t>Forms of Council Action</a:t>
            </a:r>
          </a:p>
          <a:p>
            <a:pPr algn="just">
              <a:spcBef>
                <a:spcPct val="50000"/>
              </a:spcBef>
            </a:pPr>
            <a:r>
              <a:rPr lang="en-US" b="1" dirty="0">
                <a:solidFill>
                  <a:schemeClr val="accent6">
                    <a:lumMod val="50000"/>
                  </a:schemeClr>
                </a:solidFill>
              </a:rPr>
              <a:t>Ordinance</a:t>
            </a:r>
            <a:r>
              <a:rPr lang="en-US" dirty="0">
                <a:solidFill>
                  <a:schemeClr val="accent6">
                    <a:lumMod val="50000"/>
                  </a:schemeClr>
                </a:solidFill>
              </a:rPr>
              <a:t> – a general law of the City; a legislative action applicable to all citizens or to a certain groups within a community. Examples are establishing a sign code, allowing Social Gaming or levying the Transient Room Tax.</a:t>
            </a:r>
          </a:p>
          <a:p>
            <a:pPr algn="just">
              <a:spcBef>
                <a:spcPts val="400"/>
              </a:spcBef>
            </a:pPr>
            <a:r>
              <a:rPr lang="en-US" b="1" dirty="0">
                <a:solidFill>
                  <a:schemeClr val="accent6">
                    <a:lumMod val="50000"/>
                  </a:schemeClr>
                </a:solidFill>
              </a:rPr>
              <a:t>Resolution</a:t>
            </a:r>
            <a:r>
              <a:rPr lang="en-US" dirty="0">
                <a:solidFill>
                  <a:schemeClr val="accent6">
                    <a:lumMod val="50000"/>
                  </a:schemeClr>
                </a:solidFill>
              </a:rPr>
              <a:t> – a written legislative action that expresses the consensus of council concerning actions that are temporary, short-term or granting special privileges. Commonly used for adopting the budget, entering into contracts, tracking special expenditures and other administrative actions.</a:t>
            </a:r>
          </a:p>
          <a:p>
            <a:pPr algn="just">
              <a:spcBef>
                <a:spcPts val="400"/>
              </a:spcBef>
            </a:pPr>
            <a:r>
              <a:rPr lang="en-US" b="1" dirty="0">
                <a:solidFill>
                  <a:schemeClr val="accent6">
                    <a:lumMod val="50000"/>
                  </a:schemeClr>
                </a:solidFill>
              </a:rPr>
              <a:t>Motions</a:t>
            </a:r>
            <a:r>
              <a:rPr lang="en-US" dirty="0">
                <a:solidFill>
                  <a:schemeClr val="accent6">
                    <a:lumMod val="50000"/>
                  </a:schemeClr>
                </a:solidFill>
              </a:rPr>
              <a:t> – less formal than the other two forms. Generally used for common or ordinary tasks of Council such as approving minutes, delegating actions to staff or adjourning meetings.</a:t>
            </a:r>
          </a:p>
        </p:txBody>
      </p:sp>
      <p:sp>
        <p:nvSpPr>
          <p:cNvPr id="30725" name="Text Box 5"/>
          <p:cNvSpPr txBox="1">
            <a:spLocks noChangeArrowheads="1"/>
          </p:cNvSpPr>
          <p:nvPr/>
        </p:nvSpPr>
        <p:spPr bwMode="auto">
          <a:xfrm>
            <a:off x="539510" y="4294812"/>
            <a:ext cx="3124200" cy="2014538"/>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Mayor has the ability to pass a </a:t>
            </a:r>
            <a:r>
              <a:rPr lang="en-US" b="1" dirty="0">
                <a:solidFill>
                  <a:schemeClr val="accent6">
                    <a:lumMod val="50000"/>
                  </a:schemeClr>
                </a:solidFill>
              </a:rPr>
              <a:t>Proclamation</a:t>
            </a:r>
            <a:r>
              <a:rPr lang="en-US" dirty="0">
                <a:solidFill>
                  <a:schemeClr val="accent6">
                    <a:lumMod val="50000"/>
                  </a:schemeClr>
                </a:solidFill>
              </a:rPr>
              <a:t>. The purpose of a Proclamation is to state appreciation or express an interest in an accomplishment of a person,  group or cause. </a:t>
            </a:r>
          </a:p>
        </p:txBody>
      </p:sp>
      <p:sp>
        <p:nvSpPr>
          <p:cNvPr id="6" name="Text Box 2"/>
          <p:cNvSpPr txBox="1">
            <a:spLocks noChangeArrowheads="1"/>
          </p:cNvSpPr>
          <p:nvPr/>
        </p:nvSpPr>
        <p:spPr bwMode="auto">
          <a:xfrm>
            <a:off x="111558" y="836685"/>
            <a:ext cx="5324547"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pic>
        <p:nvPicPr>
          <p:cNvPr id="30726" name="Picture 6"/>
          <p:cNvPicPr>
            <a:picLocks noChangeAspect="1" noChangeArrowheads="1"/>
          </p:cNvPicPr>
          <p:nvPr/>
        </p:nvPicPr>
        <p:blipFill>
          <a:blip r:embed="rId3" cstate="print"/>
          <a:srcRect/>
          <a:stretch>
            <a:fillRect/>
          </a:stretch>
        </p:blipFill>
        <p:spPr bwMode="auto">
          <a:xfrm>
            <a:off x="712331" y="1931218"/>
            <a:ext cx="2570158" cy="2016245"/>
          </a:xfrm>
          <a:prstGeom prst="rect">
            <a:avLst/>
          </a:prstGeom>
          <a:noFill/>
          <a:ln w="38100">
            <a:solidFill>
              <a:schemeClr val="accent1"/>
            </a:solidFill>
            <a:miter lim="800000"/>
            <a:headEnd/>
            <a:tailEnd/>
          </a:ln>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3535074" y="1527969"/>
            <a:ext cx="4724400" cy="5078313"/>
          </a:xfrm>
          <a:prstGeom prst="rect">
            <a:avLst/>
          </a:prstGeom>
          <a:noFill/>
          <a:ln w="9525">
            <a:noFill/>
            <a:miter lim="800000"/>
            <a:headEnd/>
            <a:tailEnd/>
          </a:ln>
          <a:effectLst/>
        </p:spPr>
        <p:txBody>
          <a:bodyPr wrap="square">
            <a:spAutoFit/>
          </a:bodyPr>
          <a:lstStyle/>
          <a:p>
            <a:pPr algn="ctr">
              <a:spcBef>
                <a:spcPct val="50000"/>
              </a:spcBef>
              <a:defRPr/>
            </a:pPr>
            <a:r>
              <a:rPr lang="en-US" sz="2400" b="1" dirty="0">
                <a:solidFill>
                  <a:schemeClr val="accent6">
                    <a:lumMod val="50000"/>
                  </a:schemeClr>
                </a:solidFill>
              </a:rPr>
              <a:t>Municipality</a:t>
            </a:r>
            <a:r>
              <a:rPr lang="en-US" sz="2000" b="1" dirty="0">
                <a:solidFill>
                  <a:schemeClr val="accent6">
                    <a:lumMod val="50000"/>
                  </a:schemeClr>
                </a:solidFill>
              </a:rPr>
              <a:t>  </a:t>
            </a:r>
          </a:p>
          <a:p>
            <a:pPr algn="ctr">
              <a:spcBef>
                <a:spcPct val="50000"/>
              </a:spcBef>
              <a:defRPr/>
            </a:pPr>
            <a:r>
              <a:rPr lang="en-US" sz="2000" b="1" i="1" dirty="0">
                <a:solidFill>
                  <a:schemeClr val="accent6">
                    <a:lumMod val="50000"/>
                  </a:schemeClr>
                </a:solidFill>
              </a:rPr>
              <a:t>(Brownsville)</a:t>
            </a:r>
          </a:p>
          <a:p>
            <a:pPr algn="ctr">
              <a:spcBef>
                <a:spcPct val="50000"/>
              </a:spcBef>
              <a:defRPr/>
            </a:pPr>
            <a:r>
              <a:rPr lang="en-US" sz="2400" b="1" dirty="0">
                <a:solidFill>
                  <a:schemeClr val="accent6">
                    <a:lumMod val="50000"/>
                  </a:schemeClr>
                </a:solidFill>
              </a:rPr>
              <a:t>School District</a:t>
            </a:r>
            <a:r>
              <a:rPr lang="en-US" sz="2000" b="1" dirty="0">
                <a:solidFill>
                  <a:schemeClr val="accent6">
                    <a:lumMod val="50000"/>
                  </a:schemeClr>
                </a:solidFill>
              </a:rPr>
              <a:t> </a:t>
            </a:r>
          </a:p>
          <a:p>
            <a:pPr algn="ctr">
              <a:spcBef>
                <a:spcPct val="50000"/>
              </a:spcBef>
              <a:defRPr/>
            </a:pPr>
            <a:r>
              <a:rPr lang="en-US" sz="2000" b="1" i="1" dirty="0">
                <a:solidFill>
                  <a:schemeClr val="accent6">
                    <a:lumMod val="50000"/>
                  </a:schemeClr>
                </a:solidFill>
              </a:rPr>
              <a:t>(Central Linn Schools) </a:t>
            </a:r>
          </a:p>
          <a:p>
            <a:pPr algn="ctr">
              <a:spcBef>
                <a:spcPct val="50000"/>
              </a:spcBef>
              <a:defRPr/>
            </a:pPr>
            <a:r>
              <a:rPr lang="en-US" sz="2400" b="1" dirty="0">
                <a:solidFill>
                  <a:schemeClr val="accent6">
                    <a:lumMod val="50000"/>
                  </a:schemeClr>
                </a:solidFill>
              </a:rPr>
              <a:t>Special District </a:t>
            </a:r>
          </a:p>
          <a:p>
            <a:pPr algn="ctr">
              <a:spcBef>
                <a:spcPct val="50000"/>
              </a:spcBef>
              <a:defRPr/>
            </a:pPr>
            <a:r>
              <a:rPr lang="en-US" sz="2000" b="1" i="1" dirty="0">
                <a:solidFill>
                  <a:schemeClr val="accent6">
                    <a:lumMod val="50000"/>
                  </a:schemeClr>
                </a:solidFill>
              </a:rPr>
              <a:t>(Brownsville Rural Fire)</a:t>
            </a:r>
          </a:p>
          <a:p>
            <a:pPr algn="ctr">
              <a:spcBef>
                <a:spcPct val="50000"/>
              </a:spcBef>
              <a:defRPr/>
            </a:pPr>
            <a:r>
              <a:rPr lang="en-US" sz="2400" b="1" dirty="0">
                <a:solidFill>
                  <a:schemeClr val="accent6">
                    <a:lumMod val="50000"/>
                  </a:schemeClr>
                </a:solidFill>
              </a:rPr>
              <a:t>County</a:t>
            </a:r>
            <a:r>
              <a:rPr lang="en-US" sz="2000" b="1" dirty="0">
                <a:solidFill>
                  <a:schemeClr val="accent6">
                    <a:lumMod val="50000"/>
                  </a:schemeClr>
                </a:solidFill>
              </a:rPr>
              <a:t> </a:t>
            </a:r>
          </a:p>
          <a:p>
            <a:pPr algn="ctr">
              <a:spcBef>
                <a:spcPct val="50000"/>
              </a:spcBef>
              <a:defRPr/>
            </a:pPr>
            <a:r>
              <a:rPr lang="en-US" sz="2000" b="1" i="1" dirty="0">
                <a:solidFill>
                  <a:schemeClr val="accent6">
                    <a:lumMod val="50000"/>
                  </a:schemeClr>
                </a:solidFill>
              </a:rPr>
              <a:t>(Linn County)</a:t>
            </a:r>
          </a:p>
          <a:p>
            <a:pPr algn="ctr">
              <a:spcBef>
                <a:spcPct val="50000"/>
              </a:spcBef>
              <a:defRPr/>
            </a:pPr>
            <a:r>
              <a:rPr lang="en-US" sz="2400" b="1" dirty="0">
                <a:solidFill>
                  <a:schemeClr val="accent6">
                    <a:lumMod val="50000"/>
                  </a:schemeClr>
                </a:solidFill>
              </a:rPr>
              <a:t>State</a:t>
            </a:r>
          </a:p>
          <a:p>
            <a:pPr algn="ctr">
              <a:spcBef>
                <a:spcPct val="50000"/>
              </a:spcBef>
              <a:defRPr/>
            </a:pPr>
            <a:r>
              <a:rPr lang="en-US" sz="2400" b="1" dirty="0">
                <a:solidFill>
                  <a:schemeClr val="accent6">
                    <a:lumMod val="50000"/>
                  </a:schemeClr>
                </a:solidFill>
              </a:rPr>
              <a:t>Federal</a:t>
            </a:r>
          </a:p>
        </p:txBody>
      </p:sp>
      <p:sp>
        <p:nvSpPr>
          <p:cNvPr id="13" name="TextBox 12"/>
          <p:cNvSpPr txBox="1"/>
          <p:nvPr/>
        </p:nvSpPr>
        <p:spPr>
          <a:xfrm>
            <a:off x="1173187" y="934418"/>
            <a:ext cx="7200875" cy="523220"/>
          </a:xfrm>
          <a:prstGeom prst="rect">
            <a:avLst/>
          </a:prstGeom>
          <a:noFill/>
        </p:spPr>
        <p:txBody>
          <a:bodyPr wrap="square" rtlCol="0">
            <a:spAutoFit/>
          </a:bodyPr>
          <a:lstStyle/>
          <a:p>
            <a:r>
              <a:rPr lang="en-US" sz="2800" b="1" dirty="0">
                <a:solidFill>
                  <a:schemeClr val="accent6">
                    <a:lumMod val="50000"/>
                  </a:schemeClr>
                </a:solidFill>
                <a:effectLst>
                  <a:outerShdw blurRad="38100" dist="38100" dir="2700000" algn="tl">
                    <a:srgbClr val="000000">
                      <a:alpha val="43137"/>
                    </a:srgbClr>
                  </a:outerShdw>
                </a:effectLst>
              </a:rPr>
              <a:t>Basic Types of Government Structures</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418" y="2104039"/>
            <a:ext cx="2738656" cy="4124094"/>
          </a:xfrm>
          <a:prstGeom prst="rect">
            <a:avLst/>
          </a:prstGeom>
          <a:noFill/>
          <a:ln w="38100">
            <a:solidFill>
              <a:schemeClr val="accent1"/>
            </a:solidFill>
          </a:ln>
        </p:spPr>
      </p:pic>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518829" y="1680857"/>
            <a:ext cx="5943600" cy="4801314"/>
          </a:xfrm>
          <a:prstGeom prst="rect">
            <a:avLst/>
          </a:prstGeom>
          <a:noFill/>
          <a:ln w="9525">
            <a:noFill/>
            <a:miter lim="800000"/>
            <a:headEnd/>
            <a:tailEnd/>
          </a:ln>
        </p:spPr>
        <p:txBody>
          <a:bodyPr>
            <a:spAutoFit/>
          </a:bodyPr>
          <a:lstStyle/>
          <a:p>
            <a:pPr algn="ctr">
              <a:spcBef>
                <a:spcPct val="50000"/>
              </a:spcBef>
            </a:pPr>
            <a:r>
              <a:rPr lang="en-US" b="1" dirty="0">
                <a:solidFill>
                  <a:schemeClr val="accent6">
                    <a:lumMod val="50000"/>
                  </a:schemeClr>
                </a:solidFill>
              </a:rPr>
              <a:t>Methods of Adoption</a:t>
            </a:r>
          </a:p>
          <a:p>
            <a:pPr algn="just">
              <a:spcBef>
                <a:spcPct val="50000"/>
              </a:spcBef>
            </a:pPr>
            <a:r>
              <a:rPr lang="en-US" b="1" dirty="0">
                <a:solidFill>
                  <a:schemeClr val="accent6">
                    <a:lumMod val="50000"/>
                  </a:schemeClr>
                </a:solidFill>
              </a:rPr>
              <a:t>Ordinance</a:t>
            </a:r>
            <a:r>
              <a:rPr lang="en-US" dirty="0">
                <a:solidFill>
                  <a:schemeClr val="accent6">
                    <a:lumMod val="50000"/>
                  </a:schemeClr>
                </a:solidFill>
              </a:rPr>
              <a:t> – an ordinance adoption must have two readings. Council can make a motion to read the ordinance by title only but action cannot be taken on the adoption of the ordinance until the second meeting. Thirty days after the Council has passed the ordinance, it comes into effect.  Council does have the power to adopt an “emergency” ordinance. That is done by a special motion which waives the thirty day waiting period.</a:t>
            </a:r>
          </a:p>
          <a:p>
            <a:pPr algn="just">
              <a:spcBef>
                <a:spcPct val="50000"/>
              </a:spcBef>
            </a:pPr>
            <a:r>
              <a:rPr lang="en-US" b="1" dirty="0">
                <a:solidFill>
                  <a:schemeClr val="accent6">
                    <a:lumMod val="50000"/>
                  </a:schemeClr>
                </a:solidFill>
              </a:rPr>
              <a:t>Resolution</a:t>
            </a:r>
            <a:r>
              <a:rPr lang="en-US" dirty="0">
                <a:solidFill>
                  <a:schemeClr val="accent6">
                    <a:lumMod val="50000"/>
                  </a:schemeClr>
                </a:solidFill>
              </a:rPr>
              <a:t> – provides a written record of the action of Council; goes into effect immediately.</a:t>
            </a:r>
          </a:p>
          <a:p>
            <a:pPr algn="just">
              <a:spcBef>
                <a:spcPct val="50000"/>
              </a:spcBef>
            </a:pPr>
            <a:r>
              <a:rPr lang="en-US" b="1" dirty="0">
                <a:solidFill>
                  <a:schemeClr val="accent6">
                    <a:lumMod val="50000"/>
                  </a:schemeClr>
                </a:solidFill>
              </a:rPr>
              <a:t>Motion</a:t>
            </a:r>
            <a:r>
              <a:rPr lang="en-US" dirty="0">
                <a:solidFill>
                  <a:schemeClr val="accent6">
                    <a:lumMod val="50000"/>
                  </a:schemeClr>
                </a:solidFill>
              </a:rPr>
              <a:t> – provides a witness of action in the minutes and records of Council.</a:t>
            </a:r>
          </a:p>
          <a:p>
            <a:pPr algn="just">
              <a:spcBef>
                <a:spcPct val="50000"/>
              </a:spcBef>
            </a:pPr>
            <a:r>
              <a:rPr lang="en-US" b="1" dirty="0">
                <a:solidFill>
                  <a:schemeClr val="accent6">
                    <a:lumMod val="50000"/>
                  </a:schemeClr>
                </a:solidFill>
              </a:rPr>
              <a:t>Consensus</a:t>
            </a:r>
            <a:r>
              <a:rPr lang="en-US" dirty="0">
                <a:solidFill>
                  <a:schemeClr val="accent6">
                    <a:lumMod val="50000"/>
                  </a:schemeClr>
                </a:solidFill>
              </a:rPr>
              <a:t> – Council agrees to a decision by general confirmation. No official motion is made.</a:t>
            </a:r>
          </a:p>
        </p:txBody>
      </p:sp>
      <p:sp>
        <p:nvSpPr>
          <p:cNvPr id="7" name="Text Box 2"/>
          <p:cNvSpPr txBox="1">
            <a:spLocks noChangeArrowheads="1"/>
          </p:cNvSpPr>
          <p:nvPr/>
        </p:nvSpPr>
        <p:spPr bwMode="auto">
          <a:xfrm>
            <a:off x="1765709" y="951090"/>
            <a:ext cx="5449840"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057973" y="1773998"/>
            <a:ext cx="7200875" cy="3862596"/>
          </a:xfrm>
          <a:prstGeom prst="rect">
            <a:avLst/>
          </a:prstGeom>
          <a:noFill/>
          <a:ln w="9525">
            <a:noFill/>
            <a:miter lim="800000"/>
            <a:headEnd/>
            <a:tailEnd/>
          </a:ln>
        </p:spPr>
        <p:txBody>
          <a:bodyPr wrap="square">
            <a:spAutoFit/>
          </a:bodyPr>
          <a:lstStyle/>
          <a:p>
            <a:pPr algn="ctr">
              <a:spcBef>
                <a:spcPct val="50000"/>
              </a:spcBef>
            </a:pPr>
            <a:r>
              <a:rPr lang="en-US" sz="2000" b="1" i="1" dirty="0">
                <a:solidFill>
                  <a:schemeClr val="accent6">
                    <a:lumMod val="50000"/>
                  </a:schemeClr>
                </a:solidFill>
              </a:rPr>
              <a:t>Types of Meetings</a:t>
            </a:r>
            <a:endParaRPr lang="en-US" b="1" i="1" dirty="0">
              <a:solidFill>
                <a:schemeClr val="accent6">
                  <a:lumMod val="50000"/>
                </a:schemeClr>
              </a:solidFill>
            </a:endParaRPr>
          </a:p>
          <a:p>
            <a:pPr algn="just">
              <a:spcBef>
                <a:spcPct val="50000"/>
              </a:spcBef>
            </a:pPr>
            <a:r>
              <a:rPr lang="en-US" b="1" dirty="0">
                <a:solidFill>
                  <a:schemeClr val="accent6">
                    <a:lumMod val="50000"/>
                  </a:schemeClr>
                </a:solidFill>
              </a:rPr>
              <a:t>Regular Council Session</a:t>
            </a:r>
            <a:r>
              <a:rPr lang="en-US" dirty="0">
                <a:solidFill>
                  <a:schemeClr val="accent6">
                    <a:lumMod val="50000"/>
                  </a:schemeClr>
                </a:solidFill>
              </a:rPr>
              <a:t> – is a set scheduled meeting of Council run under Robert’s Rules of Order with a specific agenda to be discussed and addressed; has inputs for reports and opportunity for Council to discuss items of business in open session.</a:t>
            </a:r>
          </a:p>
          <a:p>
            <a:pPr algn="just">
              <a:spcBef>
                <a:spcPct val="50000"/>
              </a:spcBef>
            </a:pPr>
            <a:r>
              <a:rPr lang="en-US" b="1" dirty="0">
                <a:solidFill>
                  <a:schemeClr val="accent6">
                    <a:lumMod val="50000"/>
                  </a:schemeClr>
                </a:solidFill>
              </a:rPr>
              <a:t>Town Hall</a:t>
            </a:r>
            <a:r>
              <a:rPr lang="en-US" dirty="0">
                <a:solidFill>
                  <a:schemeClr val="accent6">
                    <a:lumMod val="50000"/>
                  </a:schemeClr>
                </a:solidFill>
              </a:rPr>
              <a:t> – a meeting held by Council to discuss a particular issue, idea or concept with members of the general public.</a:t>
            </a:r>
          </a:p>
          <a:p>
            <a:pPr algn="just">
              <a:spcBef>
                <a:spcPct val="50000"/>
              </a:spcBef>
            </a:pPr>
            <a:r>
              <a:rPr lang="en-US" b="1" dirty="0">
                <a:solidFill>
                  <a:schemeClr val="accent6">
                    <a:lumMod val="50000"/>
                  </a:schemeClr>
                </a:solidFill>
              </a:rPr>
              <a:t>Quasi-Judicial Hearing</a:t>
            </a:r>
            <a:r>
              <a:rPr lang="en-US" dirty="0">
                <a:solidFill>
                  <a:schemeClr val="accent6">
                    <a:lumMod val="50000"/>
                  </a:schemeClr>
                </a:solidFill>
              </a:rPr>
              <a:t> – happen during regular meetings most often; appeals, zoning hearings and certain personnel issues require this function. Council acts strictly by procedures required for the type of hearing and must base their decision on the evidence as presented at the meeting.</a:t>
            </a:r>
          </a:p>
        </p:txBody>
      </p:sp>
      <p:sp>
        <p:nvSpPr>
          <p:cNvPr id="5" name="Text Box 2"/>
          <p:cNvSpPr txBox="1">
            <a:spLocks noChangeArrowheads="1"/>
          </p:cNvSpPr>
          <p:nvPr/>
        </p:nvSpPr>
        <p:spPr bwMode="auto">
          <a:xfrm>
            <a:off x="960639" y="1009506"/>
            <a:ext cx="5036512"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28600" y="1182327"/>
            <a:ext cx="5437933" cy="4801314"/>
          </a:xfrm>
          <a:prstGeom prst="rect">
            <a:avLst/>
          </a:prstGeom>
          <a:noFill/>
          <a:ln w="9525">
            <a:noFill/>
            <a:miter lim="800000"/>
            <a:headEnd/>
            <a:tailEnd/>
          </a:ln>
        </p:spPr>
        <p:txBody>
          <a:bodyPr wrap="square">
            <a:spAutoFit/>
          </a:bodyPr>
          <a:lstStyle/>
          <a:p>
            <a:pPr algn="ctr">
              <a:spcBef>
                <a:spcPct val="50000"/>
              </a:spcBef>
            </a:pPr>
            <a:r>
              <a:rPr lang="en-US" b="1" i="1" spc="300" dirty="0">
                <a:solidFill>
                  <a:schemeClr val="accent6">
                    <a:lumMod val="50000"/>
                  </a:schemeClr>
                </a:solidFill>
              </a:rPr>
              <a:t>Ethics Law</a:t>
            </a:r>
          </a:p>
          <a:p>
            <a:pPr algn="just">
              <a:spcBef>
                <a:spcPct val="50000"/>
              </a:spcBef>
            </a:pPr>
            <a:r>
              <a:rPr lang="en-US" dirty="0">
                <a:solidFill>
                  <a:schemeClr val="accent6">
                    <a:lumMod val="50000"/>
                  </a:schemeClr>
                </a:solidFill>
              </a:rPr>
              <a:t>The State Legislature is in the process of amending laws that were passed last legislative session. Historically, Councilors in small communities have only been required to file an annual </a:t>
            </a:r>
            <a:r>
              <a:rPr lang="en-US" b="1" dirty="0">
                <a:solidFill>
                  <a:schemeClr val="accent6">
                    <a:lumMod val="50000"/>
                  </a:schemeClr>
                </a:solidFill>
              </a:rPr>
              <a:t>Statement of Economic Interest</a:t>
            </a:r>
            <a:r>
              <a:rPr lang="en-US" dirty="0">
                <a:solidFill>
                  <a:schemeClr val="accent6">
                    <a:lumMod val="50000"/>
                  </a:schemeClr>
                </a:solidFill>
              </a:rPr>
              <a:t> (SEI) with the </a:t>
            </a:r>
            <a:r>
              <a:rPr lang="en-US" b="1" dirty="0">
                <a:solidFill>
                  <a:schemeClr val="accent6">
                    <a:lumMod val="50000"/>
                  </a:schemeClr>
                </a:solidFill>
              </a:rPr>
              <a:t>Oregon Government Ethic Commission</a:t>
            </a:r>
            <a:r>
              <a:rPr lang="en-US" dirty="0">
                <a:solidFill>
                  <a:schemeClr val="accent6">
                    <a:lumMod val="50000"/>
                  </a:schemeClr>
                </a:solidFill>
              </a:rPr>
              <a:t> (OGEC) which was very broad and trusting of elected officials. The current law requires extensive reporting of any gift valuing more than $50 of any person, group or entity with a legislative or administrative interest in the City, including relatives. Officials have to file quarterly reports and OGEC is required by law, until amended, to post certain personal information such as family members names on the Internet. </a:t>
            </a:r>
          </a:p>
          <a:p>
            <a:pPr>
              <a:spcBef>
                <a:spcPct val="50000"/>
              </a:spcBef>
            </a:pPr>
            <a:r>
              <a:rPr lang="en-US" dirty="0">
                <a:solidFill>
                  <a:schemeClr val="accent6">
                    <a:lumMod val="50000"/>
                  </a:schemeClr>
                </a:solidFill>
              </a:rPr>
              <a:t> </a:t>
            </a:r>
          </a:p>
        </p:txBody>
      </p:sp>
      <p:sp>
        <p:nvSpPr>
          <p:cNvPr id="33797" name="Text Box 5"/>
          <p:cNvSpPr txBox="1">
            <a:spLocks noChangeArrowheads="1"/>
          </p:cNvSpPr>
          <p:nvPr/>
        </p:nvSpPr>
        <p:spPr bwMode="auto">
          <a:xfrm>
            <a:off x="263332" y="5733280"/>
            <a:ext cx="8686800" cy="915988"/>
          </a:xfrm>
          <a:prstGeom prst="rect">
            <a:avLst/>
          </a:prstGeom>
          <a:noFill/>
          <a:ln w="9525">
            <a:noFill/>
            <a:miter lim="800000"/>
            <a:headEnd/>
            <a:tailEnd/>
          </a:ln>
        </p:spPr>
        <p:txBody>
          <a:bodyPr>
            <a:spAutoFit/>
          </a:bodyPr>
          <a:lstStyle/>
          <a:p>
            <a:pPr algn="just">
              <a:spcBef>
                <a:spcPct val="50000"/>
              </a:spcBef>
            </a:pPr>
            <a:r>
              <a:rPr lang="en-US" b="1" dirty="0">
                <a:solidFill>
                  <a:schemeClr val="accent6">
                    <a:lumMod val="50000"/>
                  </a:schemeClr>
                </a:solidFill>
              </a:rPr>
              <a:t>The Golden Rule</a:t>
            </a:r>
            <a:r>
              <a:rPr lang="en-US" dirty="0">
                <a:solidFill>
                  <a:schemeClr val="accent6">
                    <a:lumMod val="50000"/>
                  </a:schemeClr>
                </a:solidFill>
              </a:rPr>
              <a:t> – do not accept gifts within reason and declare any potential conflict of interest when discussing applicable topics. This requires not being involved in the discussion or the vote on the issue or topic.</a:t>
            </a:r>
          </a:p>
        </p:txBody>
      </p:sp>
      <p:pic>
        <p:nvPicPr>
          <p:cNvPr id="33798" name="Picture 6"/>
          <p:cNvPicPr>
            <a:picLocks noChangeAspect="1" noChangeArrowheads="1"/>
          </p:cNvPicPr>
          <p:nvPr/>
        </p:nvPicPr>
        <p:blipFill>
          <a:blip r:embed="rId3" cstate="print"/>
          <a:srcRect/>
          <a:stretch>
            <a:fillRect/>
          </a:stretch>
        </p:blipFill>
        <p:spPr bwMode="auto">
          <a:xfrm>
            <a:off x="5954568" y="2113708"/>
            <a:ext cx="2857500" cy="2409825"/>
          </a:xfrm>
          <a:prstGeom prst="rect">
            <a:avLst/>
          </a:prstGeom>
          <a:noFill/>
          <a:ln w="38100">
            <a:solidFill>
              <a:schemeClr val="accent1"/>
            </a:solidFill>
            <a:miter lim="800000"/>
            <a:headEnd/>
            <a:tailEnd/>
          </a:ln>
        </p:spPr>
      </p:pic>
      <p:sp>
        <p:nvSpPr>
          <p:cNvPr id="8" name="Text Box 2"/>
          <p:cNvSpPr txBox="1">
            <a:spLocks noChangeArrowheads="1"/>
          </p:cNvSpPr>
          <p:nvPr/>
        </p:nvSpPr>
        <p:spPr bwMode="auto">
          <a:xfrm>
            <a:off x="3913620" y="778269"/>
            <a:ext cx="5094119"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4"/>
          <p:cNvSpPr txBox="1">
            <a:spLocks noChangeArrowheads="1"/>
          </p:cNvSpPr>
          <p:nvPr/>
        </p:nvSpPr>
        <p:spPr bwMode="auto">
          <a:xfrm>
            <a:off x="1242964" y="1519072"/>
            <a:ext cx="6324600" cy="5078313"/>
          </a:xfrm>
          <a:prstGeom prst="rect">
            <a:avLst/>
          </a:prstGeom>
          <a:noFill/>
          <a:ln w="9525">
            <a:noFill/>
            <a:miter lim="800000"/>
            <a:headEnd/>
            <a:tailEnd/>
          </a:ln>
        </p:spPr>
        <p:txBody>
          <a:bodyPr>
            <a:spAutoFit/>
          </a:bodyPr>
          <a:lstStyle/>
          <a:p>
            <a:pPr algn="ctr">
              <a:spcBef>
                <a:spcPct val="50000"/>
              </a:spcBef>
            </a:pPr>
            <a:r>
              <a:rPr lang="en-US" b="1" i="1" dirty="0">
                <a:solidFill>
                  <a:schemeClr val="accent6">
                    <a:lumMod val="50000"/>
                  </a:schemeClr>
                </a:solidFill>
              </a:rPr>
              <a:t>Intergovernmental Agreements (IGA) &amp; Contracts</a:t>
            </a:r>
          </a:p>
          <a:p>
            <a:pPr algn="just">
              <a:spcBef>
                <a:spcPct val="50000"/>
              </a:spcBef>
            </a:pPr>
            <a:r>
              <a:rPr lang="en-US" dirty="0">
                <a:solidFill>
                  <a:schemeClr val="accent6">
                    <a:lumMod val="50000"/>
                  </a:schemeClr>
                </a:solidFill>
              </a:rPr>
              <a:t>The City of Brownsville has entered into these agreements and contracts to provide services to the residents of the community. Examples of these agreements and contracts include the </a:t>
            </a:r>
            <a:r>
              <a:rPr lang="en-US" b="1" dirty="0">
                <a:solidFill>
                  <a:schemeClr val="accent6">
                    <a:lumMod val="50000"/>
                  </a:schemeClr>
                </a:solidFill>
              </a:rPr>
              <a:t>Oregon Economic &amp; Community Development Department </a:t>
            </a:r>
            <a:r>
              <a:rPr lang="en-US" dirty="0">
                <a:solidFill>
                  <a:schemeClr val="accent6">
                    <a:lumMod val="50000"/>
                  </a:schemeClr>
                </a:solidFill>
              </a:rPr>
              <a:t>(OECDD), the </a:t>
            </a:r>
            <a:r>
              <a:rPr lang="en-US" b="1" dirty="0">
                <a:solidFill>
                  <a:schemeClr val="accent6">
                    <a:lumMod val="50000"/>
                  </a:schemeClr>
                </a:solidFill>
              </a:rPr>
              <a:t>United States Department of Agriculture</a:t>
            </a:r>
            <a:r>
              <a:rPr lang="en-US" dirty="0">
                <a:solidFill>
                  <a:schemeClr val="accent6">
                    <a:lumMod val="50000"/>
                  </a:schemeClr>
                </a:solidFill>
              </a:rPr>
              <a:t> (USDA), the </a:t>
            </a:r>
            <a:r>
              <a:rPr lang="en-US" b="1" dirty="0">
                <a:solidFill>
                  <a:schemeClr val="accent6">
                    <a:lumMod val="50000"/>
                  </a:schemeClr>
                </a:solidFill>
              </a:rPr>
              <a:t>Oregon Department of Transportation</a:t>
            </a:r>
            <a:r>
              <a:rPr lang="en-US" dirty="0">
                <a:solidFill>
                  <a:schemeClr val="accent6">
                    <a:lumMod val="50000"/>
                  </a:schemeClr>
                </a:solidFill>
              </a:rPr>
              <a:t>, </a:t>
            </a:r>
            <a:r>
              <a:rPr lang="en-US" b="1" dirty="0">
                <a:solidFill>
                  <a:schemeClr val="accent6">
                    <a:lumMod val="50000"/>
                  </a:schemeClr>
                </a:solidFill>
              </a:rPr>
              <a:t>Linn County Building Department</a:t>
            </a:r>
            <a:r>
              <a:rPr lang="en-US" dirty="0">
                <a:solidFill>
                  <a:schemeClr val="accent6">
                    <a:lumMod val="50000"/>
                  </a:schemeClr>
                </a:solidFill>
              </a:rPr>
              <a:t>, </a:t>
            </a:r>
            <a:r>
              <a:rPr lang="en-US" b="1" dirty="0">
                <a:solidFill>
                  <a:schemeClr val="accent6">
                    <a:lumMod val="50000"/>
                  </a:schemeClr>
                </a:solidFill>
              </a:rPr>
              <a:t>Rec Center Board</a:t>
            </a:r>
            <a:r>
              <a:rPr lang="en-US" dirty="0">
                <a:solidFill>
                  <a:schemeClr val="accent6">
                    <a:lumMod val="50000"/>
                  </a:schemeClr>
                </a:solidFill>
              </a:rPr>
              <a:t>, </a:t>
            </a:r>
            <a:r>
              <a:rPr lang="en-US" b="1" dirty="0">
                <a:solidFill>
                  <a:schemeClr val="accent6">
                    <a:lumMod val="50000"/>
                  </a:schemeClr>
                </a:solidFill>
              </a:rPr>
              <a:t>Pioneer Picnic Association</a:t>
            </a:r>
            <a:r>
              <a:rPr lang="en-US" dirty="0">
                <a:solidFill>
                  <a:schemeClr val="accent6">
                    <a:lumMod val="50000"/>
                  </a:schemeClr>
                </a:solidFill>
              </a:rPr>
              <a:t> (Picture Gallery), </a:t>
            </a:r>
            <a:r>
              <a:rPr lang="en-US" b="1" dirty="0">
                <a:solidFill>
                  <a:schemeClr val="accent6">
                    <a:lumMod val="50000"/>
                  </a:schemeClr>
                </a:solidFill>
              </a:rPr>
              <a:t>Central Linn School District</a:t>
            </a:r>
            <a:r>
              <a:rPr lang="en-US" dirty="0">
                <a:solidFill>
                  <a:schemeClr val="accent6">
                    <a:lumMod val="50000"/>
                  </a:schemeClr>
                </a:solidFill>
              </a:rPr>
              <a:t>, </a:t>
            </a:r>
            <a:r>
              <a:rPr lang="en-US" b="1" dirty="0">
                <a:solidFill>
                  <a:schemeClr val="accent6">
                    <a:lumMod val="50000"/>
                  </a:schemeClr>
                </a:solidFill>
              </a:rPr>
              <a:t>Calapooia Food Alliance</a:t>
            </a:r>
            <a:r>
              <a:rPr lang="en-US" dirty="0">
                <a:solidFill>
                  <a:schemeClr val="accent6">
                    <a:lumMod val="50000"/>
                  </a:schemeClr>
                </a:solidFill>
              </a:rPr>
              <a:t> (Gardens &amp; Red Barn), </a:t>
            </a:r>
            <a:r>
              <a:rPr lang="en-US" b="1" dirty="0">
                <a:solidFill>
                  <a:schemeClr val="accent6">
                    <a:lumMod val="50000"/>
                  </a:schemeClr>
                </a:solidFill>
              </a:rPr>
              <a:t>Chamber of Commerce </a:t>
            </a:r>
            <a:r>
              <a:rPr lang="en-US" dirty="0">
                <a:solidFill>
                  <a:schemeClr val="accent6">
                    <a:lumMod val="50000"/>
                  </a:schemeClr>
                </a:solidFill>
              </a:rPr>
              <a:t>(Events), </a:t>
            </a:r>
            <a:r>
              <a:rPr lang="en-US" b="1" dirty="0">
                <a:solidFill>
                  <a:schemeClr val="accent6">
                    <a:lumMod val="50000"/>
                  </a:schemeClr>
                </a:solidFill>
              </a:rPr>
              <a:t>Judge </a:t>
            </a:r>
            <a:r>
              <a:rPr lang="en-US" b="1" dirty="0" err="1">
                <a:solidFill>
                  <a:schemeClr val="accent6">
                    <a:lumMod val="50000"/>
                  </a:schemeClr>
                </a:solidFill>
              </a:rPr>
              <a:t>Lemhouse’s</a:t>
            </a:r>
            <a:r>
              <a:rPr lang="en-US" b="1" dirty="0">
                <a:solidFill>
                  <a:schemeClr val="accent6">
                    <a:lumMod val="50000"/>
                  </a:schemeClr>
                </a:solidFill>
              </a:rPr>
              <a:t> Services</a:t>
            </a:r>
            <a:r>
              <a:rPr lang="en-US" dirty="0">
                <a:solidFill>
                  <a:schemeClr val="accent6">
                    <a:lumMod val="50000"/>
                  </a:schemeClr>
                </a:solidFill>
              </a:rPr>
              <a:t>, the </a:t>
            </a:r>
            <a:r>
              <a:rPr lang="en-US" b="1" dirty="0">
                <a:solidFill>
                  <a:schemeClr val="accent6">
                    <a:lumMod val="50000"/>
                  </a:schemeClr>
                </a:solidFill>
              </a:rPr>
              <a:t>City Administrator’s Services</a:t>
            </a:r>
            <a:r>
              <a:rPr lang="en-US" dirty="0">
                <a:solidFill>
                  <a:schemeClr val="accent6">
                    <a:lumMod val="50000"/>
                  </a:schemeClr>
                </a:solidFill>
              </a:rPr>
              <a:t>, </a:t>
            </a:r>
            <a:r>
              <a:rPr lang="en-US" b="1" dirty="0">
                <a:solidFill>
                  <a:schemeClr val="accent6">
                    <a:lumMod val="50000"/>
                  </a:schemeClr>
                </a:solidFill>
              </a:rPr>
              <a:t>Park Caretakers Services</a:t>
            </a:r>
            <a:r>
              <a:rPr lang="en-US" dirty="0">
                <a:solidFill>
                  <a:schemeClr val="accent6">
                    <a:lumMod val="50000"/>
                  </a:schemeClr>
                </a:solidFill>
              </a:rPr>
              <a:t> to name a few.</a:t>
            </a:r>
          </a:p>
          <a:p>
            <a:pPr algn="just">
              <a:spcBef>
                <a:spcPct val="50000"/>
              </a:spcBef>
            </a:pPr>
            <a:r>
              <a:rPr lang="en-US" dirty="0">
                <a:solidFill>
                  <a:schemeClr val="accent6">
                    <a:lumMod val="50000"/>
                  </a:schemeClr>
                </a:solidFill>
              </a:rPr>
              <a:t>The City also enters into contracts to have vital services performed during the course of the year. Most of those contracts are job or work specific.</a:t>
            </a:r>
          </a:p>
        </p:txBody>
      </p:sp>
      <p:sp>
        <p:nvSpPr>
          <p:cNvPr id="4" name="Text Box 2"/>
          <p:cNvSpPr txBox="1">
            <a:spLocks noChangeArrowheads="1"/>
          </p:cNvSpPr>
          <p:nvPr/>
        </p:nvSpPr>
        <p:spPr bwMode="auto">
          <a:xfrm>
            <a:off x="654724" y="823677"/>
            <a:ext cx="5184630"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609600" y="1934200"/>
            <a:ext cx="4572000" cy="3031599"/>
          </a:xfrm>
          <a:prstGeom prst="rect">
            <a:avLst/>
          </a:prstGeom>
          <a:noFill/>
          <a:ln w="9525">
            <a:noFill/>
            <a:miter lim="800000"/>
            <a:headEnd/>
            <a:tailEnd/>
          </a:ln>
        </p:spPr>
        <p:txBody>
          <a:bodyPr>
            <a:spAutoFit/>
          </a:bodyPr>
          <a:lstStyle/>
          <a:p>
            <a:pPr marL="342900" indent="-342900" algn="ctr">
              <a:spcBef>
                <a:spcPct val="50000"/>
              </a:spcBef>
            </a:pPr>
            <a:r>
              <a:rPr lang="en-US" b="1" i="1" dirty="0">
                <a:solidFill>
                  <a:schemeClr val="accent6">
                    <a:lumMod val="50000"/>
                  </a:schemeClr>
                </a:solidFill>
              </a:rPr>
              <a:t>Public Interaction</a:t>
            </a:r>
          </a:p>
          <a:p>
            <a:pPr marL="342900" indent="-342900">
              <a:spcBef>
                <a:spcPts val="2400"/>
              </a:spcBef>
              <a:buFontTx/>
              <a:buAutoNum type="arabicPeriod"/>
            </a:pPr>
            <a:r>
              <a:rPr lang="en-US" dirty="0">
                <a:solidFill>
                  <a:schemeClr val="accent6">
                    <a:lumMod val="50000"/>
                  </a:schemeClr>
                </a:solidFill>
              </a:rPr>
              <a:t>Public Meetings &amp; Hearings</a:t>
            </a:r>
          </a:p>
          <a:p>
            <a:pPr marL="342900" indent="-342900">
              <a:spcBef>
                <a:spcPct val="50000"/>
              </a:spcBef>
              <a:buFontTx/>
              <a:buAutoNum type="arabicPeriod"/>
            </a:pPr>
            <a:r>
              <a:rPr lang="en-US" dirty="0">
                <a:solidFill>
                  <a:schemeClr val="accent6">
                    <a:lumMod val="50000"/>
                  </a:schemeClr>
                </a:solidFill>
              </a:rPr>
              <a:t>Advisory Committees</a:t>
            </a:r>
          </a:p>
          <a:p>
            <a:pPr marL="342900" indent="-342900">
              <a:spcBef>
                <a:spcPct val="50000"/>
              </a:spcBef>
              <a:buFontTx/>
              <a:buAutoNum type="arabicPeriod"/>
            </a:pPr>
            <a:r>
              <a:rPr lang="en-US" dirty="0">
                <a:solidFill>
                  <a:schemeClr val="accent6">
                    <a:lumMod val="50000"/>
                  </a:schemeClr>
                </a:solidFill>
              </a:rPr>
              <a:t>Neighborhood Associations</a:t>
            </a:r>
          </a:p>
          <a:p>
            <a:pPr marL="342900" indent="-342900">
              <a:spcBef>
                <a:spcPct val="50000"/>
              </a:spcBef>
              <a:buFontTx/>
              <a:buAutoNum type="arabicPeriod"/>
            </a:pPr>
            <a:r>
              <a:rPr lang="en-US" dirty="0">
                <a:solidFill>
                  <a:schemeClr val="accent6">
                    <a:lumMod val="50000"/>
                  </a:schemeClr>
                </a:solidFill>
              </a:rPr>
              <a:t>Public Opinions and Surveys</a:t>
            </a:r>
          </a:p>
          <a:p>
            <a:pPr marL="342900" indent="-342900">
              <a:spcBef>
                <a:spcPct val="50000"/>
              </a:spcBef>
              <a:buFontTx/>
              <a:buAutoNum type="arabicPeriod"/>
            </a:pPr>
            <a:r>
              <a:rPr lang="en-US" dirty="0">
                <a:solidFill>
                  <a:schemeClr val="accent6">
                    <a:lumMod val="50000"/>
                  </a:schemeClr>
                </a:solidFill>
              </a:rPr>
              <a:t>Volunteers</a:t>
            </a:r>
          </a:p>
          <a:p>
            <a:pPr marL="342900" indent="-342900">
              <a:spcBef>
                <a:spcPct val="50000"/>
              </a:spcBef>
              <a:buFontTx/>
              <a:buAutoNum type="arabicPeriod"/>
            </a:pPr>
            <a:r>
              <a:rPr lang="en-US" dirty="0">
                <a:solidFill>
                  <a:schemeClr val="accent6">
                    <a:lumMod val="50000"/>
                  </a:schemeClr>
                </a:solidFill>
              </a:rPr>
              <a:t>One on One</a:t>
            </a:r>
          </a:p>
        </p:txBody>
      </p:sp>
      <p:sp>
        <p:nvSpPr>
          <p:cNvPr id="35845" name="Text Box 5"/>
          <p:cNvSpPr txBox="1">
            <a:spLocks noChangeArrowheads="1"/>
          </p:cNvSpPr>
          <p:nvPr/>
        </p:nvSpPr>
        <p:spPr bwMode="auto">
          <a:xfrm>
            <a:off x="827545" y="5587601"/>
            <a:ext cx="7391400" cy="641350"/>
          </a:xfrm>
          <a:prstGeom prst="rect">
            <a:avLst/>
          </a:prstGeom>
          <a:noFill/>
          <a:ln w="9525">
            <a:noFill/>
            <a:miter lim="800000"/>
            <a:headEnd/>
            <a:tailEnd/>
          </a:ln>
        </p:spPr>
        <p:txBody>
          <a:bodyPr>
            <a:spAutoFit/>
          </a:bodyPr>
          <a:lstStyle/>
          <a:p>
            <a:pPr algn="just">
              <a:spcBef>
                <a:spcPct val="50000"/>
              </a:spcBef>
            </a:pPr>
            <a:r>
              <a:rPr lang="en-US" b="1" dirty="0">
                <a:solidFill>
                  <a:schemeClr val="accent6">
                    <a:lumMod val="50000"/>
                  </a:schemeClr>
                </a:solidFill>
              </a:rPr>
              <a:t>Media Relations</a:t>
            </a:r>
            <a:r>
              <a:rPr lang="en-US" dirty="0">
                <a:solidFill>
                  <a:schemeClr val="accent6">
                    <a:lumMod val="50000"/>
                  </a:schemeClr>
                </a:solidFill>
              </a:rPr>
              <a:t> – typically the City has uses the Mayor and Administrator when discussing issues with the media.</a:t>
            </a:r>
          </a:p>
        </p:txBody>
      </p:sp>
      <p:sp>
        <p:nvSpPr>
          <p:cNvPr id="6" name="Text Box 2"/>
          <p:cNvSpPr txBox="1">
            <a:spLocks noChangeArrowheads="1"/>
          </p:cNvSpPr>
          <p:nvPr/>
        </p:nvSpPr>
        <p:spPr bwMode="auto">
          <a:xfrm>
            <a:off x="687141" y="964778"/>
            <a:ext cx="5069416" cy="523220"/>
          </a:xfrm>
          <a:prstGeom prst="rect">
            <a:avLst/>
          </a:prstGeom>
          <a:noFill/>
          <a:ln w="1905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The Role of Councilor</a:t>
            </a:r>
          </a:p>
        </p:txBody>
      </p:sp>
      <p:pic>
        <p:nvPicPr>
          <p:cNvPr id="4098" name="Picture 2" descr="https://encrypted-tbn3.gstatic.com/images?q=tbn:ANd9GcQD2HDqkGJXYB9irFiK-A395xMY9qF_XoB6Zi72SOmp7a4lCC1z"/>
          <p:cNvPicPr>
            <a:picLocks noChangeAspect="1" noChangeArrowheads="1"/>
          </p:cNvPicPr>
          <p:nvPr/>
        </p:nvPicPr>
        <p:blipFill>
          <a:blip r:embed="rId3" cstate="print"/>
          <a:srcRect/>
          <a:stretch>
            <a:fillRect/>
          </a:stretch>
        </p:blipFill>
        <p:spPr bwMode="auto">
          <a:xfrm>
            <a:off x="5449812" y="2392074"/>
            <a:ext cx="2463394" cy="2452447"/>
          </a:xfrm>
          <a:prstGeom prst="rect">
            <a:avLst/>
          </a:prstGeom>
          <a:noFill/>
          <a:ln>
            <a:solidFill>
              <a:schemeClr val="accent1"/>
            </a:solidFill>
          </a:ln>
        </p:spPr>
      </p:pic>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498148" y="4955645"/>
            <a:ext cx="4089400" cy="1815882"/>
          </a:xfrm>
          <a:prstGeom prst="rect">
            <a:avLst/>
          </a:prstGeom>
          <a:noFill/>
          <a:ln w="9525">
            <a:noFill/>
            <a:miter lim="800000"/>
            <a:headEnd/>
            <a:tailEnd/>
          </a:ln>
        </p:spPr>
        <p:txBody>
          <a:bodyPr wrap="square">
            <a:spAutoFit/>
          </a:bodyPr>
          <a:lstStyle/>
          <a:p>
            <a:pPr algn="ctr">
              <a:spcBef>
                <a:spcPct val="50000"/>
              </a:spcBef>
            </a:pPr>
            <a:endParaRPr lang="en-US" sz="2800" b="1" spc="300" dirty="0">
              <a:solidFill>
                <a:schemeClr val="accent6">
                  <a:lumMod val="50000"/>
                </a:schemeClr>
              </a:solidFill>
              <a:effectLst>
                <a:outerShdw blurRad="38100" dist="38100" dir="2700000" algn="tl">
                  <a:srgbClr val="000000">
                    <a:alpha val="43137"/>
                  </a:srgbClr>
                </a:outerShdw>
              </a:effectLst>
            </a:endParaRPr>
          </a:p>
          <a:p>
            <a:pPr algn="ctr">
              <a:spcBef>
                <a:spcPct val="50000"/>
              </a:spcBef>
            </a:pPr>
            <a:r>
              <a:rPr lang="en-US" sz="2800" b="1" spc="300" dirty="0">
                <a:solidFill>
                  <a:schemeClr val="accent6">
                    <a:lumMod val="50000"/>
                  </a:schemeClr>
                </a:solidFill>
                <a:effectLst>
                  <a:outerShdw blurRad="38100" dist="38100" dir="2700000" algn="tl">
                    <a:srgbClr val="000000">
                      <a:alpha val="43137"/>
                    </a:srgbClr>
                  </a:outerShdw>
                </a:effectLst>
              </a:rPr>
              <a:t>The End</a:t>
            </a:r>
          </a:p>
          <a:p>
            <a:pPr algn="ctr">
              <a:spcBef>
                <a:spcPct val="50000"/>
              </a:spcBef>
            </a:pPr>
            <a:r>
              <a:rPr lang="en-US" sz="2800" b="1" spc="300" dirty="0">
                <a:solidFill>
                  <a:schemeClr val="accent6">
                    <a:lumMod val="50000"/>
                  </a:schemeClr>
                </a:solidFill>
                <a:effectLst>
                  <a:outerShdw blurRad="38100" dist="38100" dir="2700000" algn="tl">
                    <a:srgbClr val="000000">
                      <a:alpha val="43137"/>
                    </a:srgbClr>
                  </a:outerShdw>
                </a:effectLst>
              </a:rPr>
              <a:t> </a:t>
            </a:r>
          </a:p>
        </p:txBody>
      </p:sp>
      <p:pic>
        <p:nvPicPr>
          <p:cNvPr id="4" name="Picture 3" descr="thats all folks.jpg"/>
          <p:cNvPicPr>
            <a:picLocks noChangeAspect="1"/>
          </p:cNvPicPr>
          <p:nvPr/>
        </p:nvPicPr>
        <p:blipFill>
          <a:blip r:embed="rId3" cstate="print"/>
          <a:stretch>
            <a:fillRect/>
          </a:stretch>
        </p:blipFill>
        <p:spPr>
          <a:xfrm>
            <a:off x="1806864" y="1585576"/>
            <a:ext cx="5622443" cy="3514027"/>
          </a:xfrm>
          <a:prstGeom prst="rect">
            <a:avLst/>
          </a:prstGeom>
          <a:ln w="38100">
            <a:solidFill>
              <a:schemeClr val="accent1"/>
            </a:solidFill>
          </a:ln>
        </p:spPr>
      </p:pic>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01950" y="879413"/>
            <a:ext cx="2895600" cy="369332"/>
          </a:xfrm>
          <a:prstGeom prst="rect">
            <a:avLst/>
          </a:prstGeom>
          <a:noFill/>
          <a:ln w="28575">
            <a:solidFill>
              <a:schemeClr val="tx1"/>
            </a:solidFill>
            <a:miter lim="800000"/>
            <a:headEnd/>
            <a:tailEnd/>
          </a:ln>
        </p:spPr>
        <p:txBody>
          <a:bodyPr>
            <a:spAutoFit/>
          </a:bodyPr>
          <a:lstStyle/>
          <a:p>
            <a:pPr algn="ctr">
              <a:spcBef>
                <a:spcPct val="50000"/>
              </a:spcBef>
            </a:pPr>
            <a:r>
              <a:rPr lang="en-US" b="1" spc="300" dirty="0"/>
              <a:t>CITIZENS</a:t>
            </a:r>
          </a:p>
        </p:txBody>
      </p:sp>
      <p:sp>
        <p:nvSpPr>
          <p:cNvPr id="5123" name="Text Box 4"/>
          <p:cNvSpPr txBox="1">
            <a:spLocks noChangeArrowheads="1"/>
          </p:cNvSpPr>
          <p:nvPr/>
        </p:nvSpPr>
        <p:spPr bwMode="auto">
          <a:xfrm>
            <a:off x="3276600" y="1641413"/>
            <a:ext cx="2209800" cy="369332"/>
          </a:xfrm>
          <a:prstGeom prst="rect">
            <a:avLst/>
          </a:prstGeom>
          <a:noFill/>
          <a:ln w="38100">
            <a:solidFill>
              <a:schemeClr val="tx1"/>
            </a:solidFill>
            <a:miter lim="800000"/>
            <a:headEnd/>
            <a:tailEnd/>
          </a:ln>
        </p:spPr>
        <p:txBody>
          <a:bodyPr>
            <a:spAutoFit/>
          </a:bodyPr>
          <a:lstStyle/>
          <a:p>
            <a:pPr algn="ctr">
              <a:spcBef>
                <a:spcPct val="50000"/>
              </a:spcBef>
            </a:pPr>
            <a:r>
              <a:rPr lang="en-US"/>
              <a:t>Mayor &amp; Council</a:t>
            </a:r>
          </a:p>
        </p:txBody>
      </p:sp>
      <p:sp>
        <p:nvSpPr>
          <p:cNvPr id="5124" name="Text Box 5"/>
          <p:cNvSpPr txBox="1">
            <a:spLocks noChangeArrowheads="1"/>
          </p:cNvSpPr>
          <p:nvPr/>
        </p:nvSpPr>
        <p:spPr bwMode="auto">
          <a:xfrm>
            <a:off x="76200" y="2555813"/>
            <a:ext cx="1524000" cy="646331"/>
          </a:xfrm>
          <a:prstGeom prst="rect">
            <a:avLst/>
          </a:prstGeom>
          <a:noFill/>
          <a:ln w="28575">
            <a:solidFill>
              <a:schemeClr val="tx1"/>
            </a:solidFill>
            <a:miter lim="800000"/>
            <a:headEnd/>
            <a:tailEnd/>
          </a:ln>
        </p:spPr>
        <p:txBody>
          <a:bodyPr>
            <a:spAutoFit/>
          </a:bodyPr>
          <a:lstStyle/>
          <a:p>
            <a:pPr algn="ctr">
              <a:spcBef>
                <a:spcPct val="50000"/>
              </a:spcBef>
            </a:pPr>
            <a:r>
              <a:rPr lang="en-US" dirty="0"/>
              <a:t>Planning Commission</a:t>
            </a:r>
          </a:p>
        </p:txBody>
      </p:sp>
      <p:sp>
        <p:nvSpPr>
          <p:cNvPr id="5125" name="Text Box 6"/>
          <p:cNvSpPr txBox="1">
            <a:spLocks noChangeArrowheads="1"/>
          </p:cNvSpPr>
          <p:nvPr/>
        </p:nvSpPr>
        <p:spPr bwMode="auto">
          <a:xfrm>
            <a:off x="1905000" y="2555813"/>
            <a:ext cx="1143000" cy="369332"/>
          </a:xfrm>
          <a:prstGeom prst="rect">
            <a:avLst/>
          </a:prstGeom>
          <a:noFill/>
          <a:ln w="38100">
            <a:solidFill>
              <a:schemeClr val="tx1"/>
            </a:solidFill>
            <a:miter lim="800000"/>
            <a:headEnd/>
            <a:tailEnd/>
          </a:ln>
        </p:spPr>
        <p:txBody>
          <a:bodyPr>
            <a:spAutoFit/>
          </a:bodyPr>
          <a:lstStyle/>
          <a:p>
            <a:pPr>
              <a:spcBef>
                <a:spcPct val="50000"/>
              </a:spcBef>
            </a:pPr>
            <a:r>
              <a:rPr lang="en-US"/>
              <a:t>Engineer</a:t>
            </a:r>
          </a:p>
        </p:txBody>
      </p:sp>
      <p:sp>
        <p:nvSpPr>
          <p:cNvPr id="5126" name="Text Box 7"/>
          <p:cNvSpPr txBox="1">
            <a:spLocks noChangeArrowheads="1"/>
          </p:cNvSpPr>
          <p:nvPr/>
        </p:nvSpPr>
        <p:spPr bwMode="auto">
          <a:xfrm>
            <a:off x="5665788" y="2555813"/>
            <a:ext cx="1143000" cy="369332"/>
          </a:xfrm>
          <a:prstGeom prst="rect">
            <a:avLst/>
          </a:prstGeom>
          <a:noFill/>
          <a:ln w="38100">
            <a:solidFill>
              <a:schemeClr val="tx1"/>
            </a:solidFill>
            <a:miter lim="800000"/>
            <a:headEnd/>
            <a:tailEnd/>
          </a:ln>
        </p:spPr>
        <p:txBody>
          <a:bodyPr>
            <a:spAutoFit/>
          </a:bodyPr>
          <a:lstStyle/>
          <a:p>
            <a:pPr>
              <a:spcBef>
                <a:spcPct val="50000"/>
              </a:spcBef>
            </a:pPr>
            <a:r>
              <a:rPr lang="en-US"/>
              <a:t>Attorney</a:t>
            </a:r>
          </a:p>
        </p:txBody>
      </p:sp>
      <p:sp>
        <p:nvSpPr>
          <p:cNvPr id="5127" name="Text Box 8"/>
          <p:cNvSpPr txBox="1">
            <a:spLocks noChangeArrowheads="1"/>
          </p:cNvSpPr>
          <p:nvPr/>
        </p:nvSpPr>
        <p:spPr bwMode="auto">
          <a:xfrm>
            <a:off x="7740650" y="2505013"/>
            <a:ext cx="1143000" cy="369332"/>
          </a:xfrm>
          <a:prstGeom prst="rect">
            <a:avLst/>
          </a:prstGeom>
          <a:noFill/>
          <a:ln w="38100">
            <a:solidFill>
              <a:schemeClr val="tx1"/>
            </a:solidFill>
            <a:miter lim="800000"/>
            <a:headEnd/>
            <a:tailEnd/>
          </a:ln>
        </p:spPr>
        <p:txBody>
          <a:bodyPr>
            <a:spAutoFit/>
          </a:bodyPr>
          <a:lstStyle/>
          <a:p>
            <a:pPr algn="ctr">
              <a:spcBef>
                <a:spcPct val="50000"/>
              </a:spcBef>
            </a:pPr>
            <a:r>
              <a:rPr lang="en-US"/>
              <a:t>Court</a:t>
            </a:r>
          </a:p>
        </p:txBody>
      </p:sp>
      <p:sp>
        <p:nvSpPr>
          <p:cNvPr id="5128" name="Text Box 9"/>
          <p:cNvSpPr txBox="1">
            <a:spLocks noChangeArrowheads="1"/>
          </p:cNvSpPr>
          <p:nvPr/>
        </p:nvSpPr>
        <p:spPr bwMode="auto">
          <a:xfrm>
            <a:off x="3429000" y="2555813"/>
            <a:ext cx="1870075" cy="369332"/>
          </a:xfrm>
          <a:prstGeom prst="rect">
            <a:avLst/>
          </a:prstGeom>
          <a:noFill/>
          <a:ln w="38100">
            <a:solidFill>
              <a:schemeClr val="tx1"/>
            </a:solidFill>
            <a:miter lim="800000"/>
            <a:headEnd/>
            <a:tailEnd/>
          </a:ln>
        </p:spPr>
        <p:txBody>
          <a:bodyPr>
            <a:spAutoFit/>
          </a:bodyPr>
          <a:lstStyle/>
          <a:p>
            <a:pPr algn="ctr">
              <a:spcBef>
                <a:spcPct val="50000"/>
              </a:spcBef>
            </a:pPr>
            <a:r>
              <a:rPr lang="en-US"/>
              <a:t>Administrator</a:t>
            </a:r>
          </a:p>
        </p:txBody>
      </p:sp>
      <p:sp>
        <p:nvSpPr>
          <p:cNvPr id="5129" name="Text Box 10"/>
          <p:cNvSpPr txBox="1">
            <a:spLocks noChangeArrowheads="1"/>
          </p:cNvSpPr>
          <p:nvPr/>
        </p:nvSpPr>
        <p:spPr bwMode="auto">
          <a:xfrm>
            <a:off x="192088" y="3398776"/>
            <a:ext cx="1270000" cy="669925"/>
          </a:xfrm>
          <a:prstGeom prst="rect">
            <a:avLst/>
          </a:prstGeom>
          <a:noFill/>
          <a:ln w="28575">
            <a:solidFill>
              <a:schemeClr val="tx1"/>
            </a:solidFill>
            <a:miter lim="800000"/>
            <a:headEnd/>
            <a:tailEnd/>
          </a:ln>
        </p:spPr>
        <p:txBody>
          <a:bodyPr>
            <a:spAutoFit/>
          </a:bodyPr>
          <a:lstStyle/>
          <a:p>
            <a:pPr algn="ctr">
              <a:spcBef>
                <a:spcPct val="50000"/>
              </a:spcBef>
            </a:pPr>
            <a:r>
              <a:rPr lang="en-US"/>
              <a:t>Historic Review</a:t>
            </a:r>
          </a:p>
        </p:txBody>
      </p:sp>
      <p:sp>
        <p:nvSpPr>
          <p:cNvPr id="5130" name="Text Box 11"/>
          <p:cNvSpPr txBox="1">
            <a:spLocks noChangeArrowheads="1"/>
          </p:cNvSpPr>
          <p:nvPr/>
        </p:nvSpPr>
        <p:spPr bwMode="auto">
          <a:xfrm>
            <a:off x="1806864" y="3398776"/>
            <a:ext cx="806498" cy="646331"/>
          </a:xfrm>
          <a:prstGeom prst="rect">
            <a:avLst/>
          </a:prstGeom>
          <a:noFill/>
          <a:ln w="28575">
            <a:solidFill>
              <a:schemeClr val="tx1"/>
            </a:solidFill>
            <a:miter lim="800000"/>
            <a:headEnd/>
            <a:tailEnd/>
          </a:ln>
        </p:spPr>
        <p:txBody>
          <a:bodyPr wrap="square">
            <a:spAutoFit/>
          </a:bodyPr>
          <a:lstStyle/>
          <a:p>
            <a:pPr algn="ctr">
              <a:spcBef>
                <a:spcPct val="50000"/>
              </a:spcBef>
            </a:pPr>
            <a:r>
              <a:rPr lang="en-US" dirty="0"/>
              <a:t>Park Board</a:t>
            </a:r>
          </a:p>
        </p:txBody>
      </p:sp>
      <p:sp>
        <p:nvSpPr>
          <p:cNvPr id="5131" name="Text Box 12"/>
          <p:cNvSpPr txBox="1">
            <a:spLocks noChangeArrowheads="1"/>
          </p:cNvSpPr>
          <p:nvPr/>
        </p:nvSpPr>
        <p:spPr bwMode="auto">
          <a:xfrm>
            <a:off x="4724400" y="3398776"/>
            <a:ext cx="1344613" cy="646331"/>
          </a:xfrm>
          <a:prstGeom prst="rect">
            <a:avLst/>
          </a:prstGeom>
          <a:noFill/>
          <a:ln w="28575">
            <a:solidFill>
              <a:schemeClr val="tx1"/>
            </a:solidFill>
            <a:miter lim="800000"/>
            <a:headEnd/>
            <a:tailEnd/>
          </a:ln>
        </p:spPr>
        <p:txBody>
          <a:bodyPr>
            <a:spAutoFit/>
          </a:bodyPr>
          <a:lstStyle/>
          <a:p>
            <a:pPr algn="ctr">
              <a:spcBef>
                <a:spcPct val="50000"/>
              </a:spcBef>
            </a:pPr>
            <a:r>
              <a:rPr lang="en-US"/>
              <a:t>Budget Committee</a:t>
            </a:r>
          </a:p>
        </p:txBody>
      </p:sp>
      <p:sp>
        <p:nvSpPr>
          <p:cNvPr id="5132" name="Text Box 13"/>
          <p:cNvSpPr txBox="1">
            <a:spLocks noChangeArrowheads="1"/>
          </p:cNvSpPr>
          <p:nvPr/>
        </p:nvSpPr>
        <p:spPr bwMode="auto">
          <a:xfrm>
            <a:off x="6300788" y="3398776"/>
            <a:ext cx="1150937" cy="669925"/>
          </a:xfrm>
          <a:prstGeom prst="rect">
            <a:avLst/>
          </a:prstGeom>
          <a:noFill/>
          <a:ln w="28575">
            <a:solidFill>
              <a:schemeClr val="tx1"/>
            </a:solidFill>
            <a:miter lim="800000"/>
            <a:headEnd/>
            <a:tailEnd/>
          </a:ln>
        </p:spPr>
        <p:txBody>
          <a:bodyPr>
            <a:spAutoFit/>
          </a:bodyPr>
          <a:lstStyle/>
          <a:p>
            <a:pPr algn="ctr">
              <a:spcBef>
                <a:spcPct val="50000"/>
              </a:spcBef>
            </a:pPr>
            <a:r>
              <a:rPr lang="en-US"/>
              <a:t>Library Board</a:t>
            </a:r>
          </a:p>
        </p:txBody>
      </p:sp>
      <p:sp>
        <p:nvSpPr>
          <p:cNvPr id="5133" name="Line 15"/>
          <p:cNvSpPr>
            <a:spLocks noChangeShapeType="1"/>
          </p:cNvSpPr>
          <p:nvPr/>
        </p:nvSpPr>
        <p:spPr bwMode="auto">
          <a:xfrm>
            <a:off x="4341813" y="1274701"/>
            <a:ext cx="0" cy="366712"/>
          </a:xfrm>
          <a:prstGeom prst="line">
            <a:avLst/>
          </a:prstGeom>
          <a:noFill/>
          <a:ln w="9525">
            <a:solidFill>
              <a:schemeClr val="tx1"/>
            </a:solidFill>
            <a:round/>
            <a:headEnd/>
            <a:tailEnd/>
          </a:ln>
        </p:spPr>
        <p:txBody>
          <a:bodyPr/>
          <a:lstStyle/>
          <a:p>
            <a:endParaRPr lang="en-US"/>
          </a:p>
        </p:txBody>
      </p:sp>
      <p:sp>
        <p:nvSpPr>
          <p:cNvPr id="5134" name="Text Box 16"/>
          <p:cNvSpPr txBox="1">
            <a:spLocks noChangeArrowheads="1"/>
          </p:cNvSpPr>
          <p:nvPr/>
        </p:nvSpPr>
        <p:spPr bwMode="auto">
          <a:xfrm>
            <a:off x="7683500" y="3398776"/>
            <a:ext cx="1346200" cy="369332"/>
          </a:xfrm>
          <a:prstGeom prst="rect">
            <a:avLst/>
          </a:prstGeom>
          <a:noFill/>
          <a:ln w="28575">
            <a:solidFill>
              <a:schemeClr val="tx1"/>
            </a:solidFill>
            <a:miter lim="800000"/>
            <a:headEnd/>
            <a:tailEnd/>
          </a:ln>
        </p:spPr>
        <p:txBody>
          <a:bodyPr>
            <a:spAutoFit/>
          </a:bodyPr>
          <a:lstStyle/>
          <a:p>
            <a:pPr algn="ctr">
              <a:spcBef>
                <a:spcPct val="50000"/>
              </a:spcBef>
            </a:pPr>
            <a:r>
              <a:rPr lang="en-US"/>
              <a:t>Judiciary</a:t>
            </a:r>
          </a:p>
        </p:txBody>
      </p:sp>
      <p:sp>
        <p:nvSpPr>
          <p:cNvPr id="5135" name="Line 17"/>
          <p:cNvSpPr>
            <a:spLocks noChangeShapeType="1"/>
          </p:cNvSpPr>
          <p:nvPr/>
        </p:nvSpPr>
        <p:spPr bwMode="auto">
          <a:xfrm>
            <a:off x="827088" y="2219263"/>
            <a:ext cx="7546975" cy="0"/>
          </a:xfrm>
          <a:prstGeom prst="line">
            <a:avLst/>
          </a:prstGeom>
          <a:noFill/>
          <a:ln w="9525">
            <a:solidFill>
              <a:schemeClr val="tx1"/>
            </a:solidFill>
            <a:round/>
            <a:headEnd/>
            <a:tailEnd/>
          </a:ln>
        </p:spPr>
        <p:txBody>
          <a:bodyPr/>
          <a:lstStyle/>
          <a:p>
            <a:endParaRPr lang="en-US"/>
          </a:p>
        </p:txBody>
      </p:sp>
      <p:sp>
        <p:nvSpPr>
          <p:cNvPr id="5136" name="Line 18"/>
          <p:cNvSpPr>
            <a:spLocks noChangeShapeType="1"/>
          </p:cNvSpPr>
          <p:nvPr/>
        </p:nvSpPr>
        <p:spPr bwMode="auto">
          <a:xfrm>
            <a:off x="8374063" y="2219263"/>
            <a:ext cx="0" cy="285750"/>
          </a:xfrm>
          <a:prstGeom prst="line">
            <a:avLst/>
          </a:prstGeom>
          <a:noFill/>
          <a:ln w="9525">
            <a:solidFill>
              <a:schemeClr val="tx1"/>
            </a:solidFill>
            <a:round/>
            <a:headEnd/>
            <a:tailEnd/>
          </a:ln>
        </p:spPr>
        <p:txBody>
          <a:bodyPr/>
          <a:lstStyle/>
          <a:p>
            <a:endParaRPr lang="en-US"/>
          </a:p>
        </p:txBody>
      </p:sp>
      <p:sp>
        <p:nvSpPr>
          <p:cNvPr id="5137" name="Line 19"/>
          <p:cNvSpPr>
            <a:spLocks noChangeShapeType="1"/>
          </p:cNvSpPr>
          <p:nvPr/>
        </p:nvSpPr>
        <p:spPr bwMode="auto">
          <a:xfrm>
            <a:off x="827088" y="2219263"/>
            <a:ext cx="0" cy="336550"/>
          </a:xfrm>
          <a:prstGeom prst="line">
            <a:avLst/>
          </a:prstGeom>
          <a:noFill/>
          <a:ln w="9525">
            <a:solidFill>
              <a:schemeClr val="tx1"/>
            </a:solidFill>
            <a:round/>
            <a:headEnd/>
            <a:tailEnd/>
          </a:ln>
        </p:spPr>
        <p:txBody>
          <a:bodyPr/>
          <a:lstStyle/>
          <a:p>
            <a:endParaRPr lang="en-US"/>
          </a:p>
        </p:txBody>
      </p:sp>
      <p:sp>
        <p:nvSpPr>
          <p:cNvPr id="5138" name="Line 20"/>
          <p:cNvSpPr>
            <a:spLocks noChangeShapeType="1"/>
          </p:cNvSpPr>
          <p:nvPr/>
        </p:nvSpPr>
        <p:spPr bwMode="auto">
          <a:xfrm>
            <a:off x="2439988" y="2219263"/>
            <a:ext cx="0" cy="285750"/>
          </a:xfrm>
          <a:prstGeom prst="line">
            <a:avLst/>
          </a:prstGeom>
          <a:noFill/>
          <a:ln w="9525">
            <a:solidFill>
              <a:schemeClr val="tx1"/>
            </a:solidFill>
            <a:round/>
            <a:headEnd/>
            <a:tailEnd/>
          </a:ln>
        </p:spPr>
        <p:txBody>
          <a:bodyPr/>
          <a:lstStyle/>
          <a:p>
            <a:endParaRPr lang="en-US"/>
          </a:p>
        </p:txBody>
      </p:sp>
      <p:sp>
        <p:nvSpPr>
          <p:cNvPr id="5139" name="Line 21"/>
          <p:cNvSpPr>
            <a:spLocks noChangeShapeType="1"/>
          </p:cNvSpPr>
          <p:nvPr/>
        </p:nvSpPr>
        <p:spPr bwMode="auto">
          <a:xfrm>
            <a:off x="4341813" y="2046226"/>
            <a:ext cx="0" cy="458787"/>
          </a:xfrm>
          <a:prstGeom prst="line">
            <a:avLst/>
          </a:prstGeom>
          <a:noFill/>
          <a:ln w="9525">
            <a:solidFill>
              <a:schemeClr val="tx1"/>
            </a:solidFill>
            <a:round/>
            <a:headEnd/>
            <a:tailEnd/>
          </a:ln>
        </p:spPr>
        <p:txBody>
          <a:bodyPr/>
          <a:lstStyle/>
          <a:p>
            <a:endParaRPr lang="en-US"/>
          </a:p>
        </p:txBody>
      </p:sp>
      <p:sp>
        <p:nvSpPr>
          <p:cNvPr id="5140" name="Line 22"/>
          <p:cNvSpPr>
            <a:spLocks noChangeShapeType="1"/>
          </p:cNvSpPr>
          <p:nvPr/>
        </p:nvSpPr>
        <p:spPr bwMode="auto">
          <a:xfrm>
            <a:off x="6300788" y="2219263"/>
            <a:ext cx="0" cy="336550"/>
          </a:xfrm>
          <a:prstGeom prst="line">
            <a:avLst/>
          </a:prstGeom>
          <a:noFill/>
          <a:ln w="9525">
            <a:solidFill>
              <a:schemeClr val="tx1"/>
            </a:solidFill>
            <a:round/>
            <a:headEnd/>
            <a:tailEnd/>
          </a:ln>
        </p:spPr>
        <p:txBody>
          <a:bodyPr/>
          <a:lstStyle/>
          <a:p>
            <a:endParaRPr lang="en-US"/>
          </a:p>
        </p:txBody>
      </p:sp>
      <p:sp>
        <p:nvSpPr>
          <p:cNvPr id="5141" name="Line 23"/>
          <p:cNvSpPr>
            <a:spLocks noChangeShapeType="1"/>
          </p:cNvSpPr>
          <p:nvPr/>
        </p:nvSpPr>
        <p:spPr bwMode="auto">
          <a:xfrm>
            <a:off x="3048000" y="2738376"/>
            <a:ext cx="381000" cy="0"/>
          </a:xfrm>
          <a:prstGeom prst="line">
            <a:avLst/>
          </a:prstGeom>
          <a:noFill/>
          <a:ln w="9525">
            <a:solidFill>
              <a:schemeClr val="tx1"/>
            </a:solidFill>
            <a:round/>
            <a:headEnd/>
            <a:tailEnd/>
          </a:ln>
        </p:spPr>
        <p:txBody>
          <a:bodyPr/>
          <a:lstStyle/>
          <a:p>
            <a:endParaRPr lang="en-US"/>
          </a:p>
        </p:txBody>
      </p:sp>
      <p:sp>
        <p:nvSpPr>
          <p:cNvPr id="5142" name="Line 24"/>
          <p:cNvSpPr>
            <a:spLocks noChangeShapeType="1"/>
          </p:cNvSpPr>
          <p:nvPr/>
        </p:nvSpPr>
        <p:spPr bwMode="auto">
          <a:xfrm>
            <a:off x="5289550" y="2738376"/>
            <a:ext cx="376238" cy="0"/>
          </a:xfrm>
          <a:prstGeom prst="line">
            <a:avLst/>
          </a:prstGeom>
          <a:noFill/>
          <a:ln w="9525">
            <a:solidFill>
              <a:schemeClr val="tx1"/>
            </a:solidFill>
            <a:round/>
            <a:headEnd/>
            <a:tailEnd/>
          </a:ln>
        </p:spPr>
        <p:txBody>
          <a:bodyPr/>
          <a:lstStyle/>
          <a:p>
            <a:endParaRPr lang="en-US"/>
          </a:p>
        </p:txBody>
      </p:sp>
      <p:sp>
        <p:nvSpPr>
          <p:cNvPr id="5144" name="Line 27"/>
          <p:cNvSpPr>
            <a:spLocks noChangeShapeType="1"/>
          </p:cNvSpPr>
          <p:nvPr/>
        </p:nvSpPr>
        <p:spPr bwMode="auto">
          <a:xfrm>
            <a:off x="4341813" y="2960626"/>
            <a:ext cx="0" cy="1333500"/>
          </a:xfrm>
          <a:prstGeom prst="line">
            <a:avLst/>
          </a:prstGeom>
          <a:noFill/>
          <a:ln w="9525">
            <a:solidFill>
              <a:schemeClr val="tx1"/>
            </a:solidFill>
            <a:round/>
            <a:headEnd/>
            <a:tailEnd/>
          </a:ln>
        </p:spPr>
        <p:txBody>
          <a:bodyPr/>
          <a:lstStyle/>
          <a:p>
            <a:endParaRPr lang="en-US"/>
          </a:p>
        </p:txBody>
      </p:sp>
      <p:sp>
        <p:nvSpPr>
          <p:cNvPr id="5146" name="Line 29"/>
          <p:cNvSpPr>
            <a:spLocks noChangeShapeType="1"/>
          </p:cNvSpPr>
          <p:nvPr/>
        </p:nvSpPr>
        <p:spPr bwMode="auto">
          <a:xfrm>
            <a:off x="4341813" y="3601976"/>
            <a:ext cx="382587" cy="0"/>
          </a:xfrm>
          <a:prstGeom prst="line">
            <a:avLst/>
          </a:prstGeom>
          <a:noFill/>
          <a:ln w="9525">
            <a:solidFill>
              <a:schemeClr val="tx1"/>
            </a:solidFill>
            <a:round/>
            <a:headEnd/>
            <a:tailEnd/>
          </a:ln>
        </p:spPr>
        <p:txBody>
          <a:bodyPr/>
          <a:lstStyle/>
          <a:p>
            <a:endParaRPr lang="en-US"/>
          </a:p>
        </p:txBody>
      </p:sp>
      <p:sp>
        <p:nvSpPr>
          <p:cNvPr id="5147" name="Line 30"/>
          <p:cNvSpPr>
            <a:spLocks noChangeShapeType="1"/>
          </p:cNvSpPr>
          <p:nvPr/>
        </p:nvSpPr>
        <p:spPr bwMode="auto">
          <a:xfrm>
            <a:off x="6069013" y="3601976"/>
            <a:ext cx="231775" cy="0"/>
          </a:xfrm>
          <a:prstGeom prst="line">
            <a:avLst/>
          </a:prstGeom>
          <a:noFill/>
          <a:ln w="9525">
            <a:solidFill>
              <a:schemeClr val="tx1"/>
            </a:solidFill>
            <a:round/>
            <a:headEnd/>
            <a:tailEnd/>
          </a:ln>
        </p:spPr>
        <p:txBody>
          <a:bodyPr/>
          <a:lstStyle/>
          <a:p>
            <a:endParaRPr lang="en-US"/>
          </a:p>
        </p:txBody>
      </p:sp>
      <p:sp>
        <p:nvSpPr>
          <p:cNvPr id="5148" name="Line 31"/>
          <p:cNvSpPr>
            <a:spLocks noChangeShapeType="1"/>
          </p:cNvSpPr>
          <p:nvPr/>
        </p:nvSpPr>
        <p:spPr bwMode="auto">
          <a:xfrm>
            <a:off x="8374063" y="2909826"/>
            <a:ext cx="0" cy="488950"/>
          </a:xfrm>
          <a:prstGeom prst="line">
            <a:avLst/>
          </a:prstGeom>
          <a:noFill/>
          <a:ln w="9525">
            <a:solidFill>
              <a:schemeClr val="tx1"/>
            </a:solidFill>
            <a:round/>
            <a:headEnd/>
            <a:tailEnd/>
          </a:ln>
        </p:spPr>
        <p:txBody>
          <a:bodyPr/>
          <a:lstStyle/>
          <a:p>
            <a:endParaRPr lang="en-US"/>
          </a:p>
        </p:txBody>
      </p:sp>
      <p:sp>
        <p:nvSpPr>
          <p:cNvPr id="5149" name="Line 32"/>
          <p:cNvSpPr>
            <a:spLocks noChangeShapeType="1"/>
          </p:cNvSpPr>
          <p:nvPr/>
        </p:nvSpPr>
        <p:spPr bwMode="auto">
          <a:xfrm>
            <a:off x="827088" y="4294126"/>
            <a:ext cx="7546975" cy="0"/>
          </a:xfrm>
          <a:prstGeom prst="line">
            <a:avLst/>
          </a:prstGeom>
          <a:noFill/>
          <a:ln w="9525">
            <a:solidFill>
              <a:schemeClr val="tx1"/>
            </a:solidFill>
            <a:round/>
            <a:headEnd/>
            <a:tailEnd/>
          </a:ln>
        </p:spPr>
        <p:txBody>
          <a:bodyPr/>
          <a:lstStyle/>
          <a:p>
            <a:endParaRPr lang="en-US"/>
          </a:p>
        </p:txBody>
      </p:sp>
      <p:sp>
        <p:nvSpPr>
          <p:cNvPr id="5150" name="Text Box 33"/>
          <p:cNvSpPr txBox="1">
            <a:spLocks noChangeArrowheads="1"/>
          </p:cNvSpPr>
          <p:nvPr/>
        </p:nvSpPr>
        <p:spPr bwMode="auto">
          <a:xfrm>
            <a:off x="3765550" y="4465576"/>
            <a:ext cx="1150938" cy="669925"/>
          </a:xfrm>
          <a:prstGeom prst="rect">
            <a:avLst/>
          </a:prstGeom>
          <a:noFill/>
          <a:ln w="28575">
            <a:solidFill>
              <a:schemeClr val="tx1"/>
            </a:solidFill>
            <a:miter lim="800000"/>
            <a:headEnd/>
            <a:tailEnd/>
          </a:ln>
        </p:spPr>
        <p:txBody>
          <a:bodyPr>
            <a:spAutoFit/>
          </a:bodyPr>
          <a:lstStyle/>
          <a:p>
            <a:pPr algn="ctr">
              <a:spcBef>
                <a:spcPct val="50000"/>
              </a:spcBef>
            </a:pPr>
            <a:r>
              <a:rPr lang="en-US"/>
              <a:t>Public Works</a:t>
            </a:r>
          </a:p>
        </p:txBody>
      </p:sp>
      <p:sp>
        <p:nvSpPr>
          <p:cNvPr id="5151" name="Text Box 34"/>
          <p:cNvSpPr txBox="1">
            <a:spLocks noChangeArrowheads="1"/>
          </p:cNvSpPr>
          <p:nvPr/>
        </p:nvSpPr>
        <p:spPr bwMode="auto">
          <a:xfrm>
            <a:off x="5149850" y="4465576"/>
            <a:ext cx="1150938" cy="369332"/>
          </a:xfrm>
          <a:prstGeom prst="rect">
            <a:avLst/>
          </a:prstGeom>
          <a:noFill/>
          <a:ln w="28575">
            <a:solidFill>
              <a:schemeClr val="tx1"/>
            </a:solidFill>
            <a:miter lim="800000"/>
            <a:headEnd/>
            <a:tailEnd/>
          </a:ln>
        </p:spPr>
        <p:txBody>
          <a:bodyPr>
            <a:spAutoFit/>
          </a:bodyPr>
          <a:lstStyle/>
          <a:p>
            <a:pPr algn="ctr">
              <a:spcBef>
                <a:spcPct val="50000"/>
              </a:spcBef>
            </a:pPr>
            <a:r>
              <a:rPr lang="en-US" dirty="0"/>
              <a:t>Billing</a:t>
            </a:r>
          </a:p>
        </p:txBody>
      </p:sp>
      <p:sp>
        <p:nvSpPr>
          <p:cNvPr id="5152" name="Text Box 35"/>
          <p:cNvSpPr txBox="1">
            <a:spLocks noChangeArrowheads="1"/>
          </p:cNvSpPr>
          <p:nvPr/>
        </p:nvSpPr>
        <p:spPr bwMode="auto">
          <a:xfrm>
            <a:off x="7740650" y="4465576"/>
            <a:ext cx="1150938" cy="369332"/>
          </a:xfrm>
          <a:prstGeom prst="rect">
            <a:avLst/>
          </a:prstGeom>
          <a:noFill/>
          <a:ln w="28575">
            <a:solidFill>
              <a:schemeClr val="tx1"/>
            </a:solidFill>
            <a:miter lim="800000"/>
            <a:headEnd/>
            <a:tailEnd/>
          </a:ln>
        </p:spPr>
        <p:txBody>
          <a:bodyPr wrap="square">
            <a:spAutoFit/>
          </a:bodyPr>
          <a:lstStyle/>
          <a:p>
            <a:pPr algn="ctr">
              <a:spcBef>
                <a:spcPct val="50000"/>
              </a:spcBef>
            </a:pPr>
            <a:r>
              <a:rPr lang="en-US" dirty="0"/>
              <a:t>Court</a:t>
            </a:r>
          </a:p>
        </p:txBody>
      </p:sp>
      <p:sp>
        <p:nvSpPr>
          <p:cNvPr id="5153" name="Text Box 36"/>
          <p:cNvSpPr txBox="1">
            <a:spLocks noChangeArrowheads="1"/>
          </p:cNvSpPr>
          <p:nvPr/>
        </p:nvSpPr>
        <p:spPr bwMode="auto">
          <a:xfrm>
            <a:off x="1905000" y="4465576"/>
            <a:ext cx="1303338" cy="369332"/>
          </a:xfrm>
          <a:prstGeom prst="rect">
            <a:avLst/>
          </a:prstGeom>
          <a:noFill/>
          <a:ln w="28575">
            <a:solidFill>
              <a:schemeClr val="tx1"/>
            </a:solidFill>
            <a:miter lim="800000"/>
            <a:headEnd/>
            <a:tailEnd/>
          </a:ln>
        </p:spPr>
        <p:txBody>
          <a:bodyPr>
            <a:spAutoFit/>
          </a:bodyPr>
          <a:lstStyle/>
          <a:p>
            <a:pPr algn="ctr">
              <a:spcBef>
                <a:spcPct val="50000"/>
              </a:spcBef>
            </a:pPr>
            <a:r>
              <a:rPr lang="en-US"/>
              <a:t>Librarian</a:t>
            </a:r>
          </a:p>
        </p:txBody>
      </p:sp>
      <p:sp>
        <p:nvSpPr>
          <p:cNvPr id="5154" name="Text Box 37"/>
          <p:cNvSpPr txBox="1">
            <a:spLocks noChangeArrowheads="1"/>
          </p:cNvSpPr>
          <p:nvPr/>
        </p:nvSpPr>
        <p:spPr bwMode="auto">
          <a:xfrm>
            <a:off x="311150" y="4465576"/>
            <a:ext cx="1150938" cy="369332"/>
          </a:xfrm>
          <a:prstGeom prst="rect">
            <a:avLst/>
          </a:prstGeom>
          <a:noFill/>
          <a:ln w="28575">
            <a:solidFill>
              <a:schemeClr val="tx1"/>
            </a:solidFill>
            <a:miter lim="800000"/>
            <a:headEnd/>
            <a:tailEnd/>
          </a:ln>
        </p:spPr>
        <p:txBody>
          <a:bodyPr wrap="square">
            <a:spAutoFit/>
          </a:bodyPr>
          <a:lstStyle/>
          <a:p>
            <a:pPr algn="ctr">
              <a:spcBef>
                <a:spcPct val="50000"/>
              </a:spcBef>
            </a:pPr>
            <a:r>
              <a:rPr lang="en-US" dirty="0"/>
              <a:t>Planning</a:t>
            </a:r>
          </a:p>
        </p:txBody>
      </p:sp>
      <p:sp>
        <p:nvSpPr>
          <p:cNvPr id="5155" name="Text Box 38"/>
          <p:cNvSpPr txBox="1">
            <a:spLocks noChangeArrowheads="1"/>
          </p:cNvSpPr>
          <p:nvPr/>
        </p:nvSpPr>
        <p:spPr bwMode="auto">
          <a:xfrm>
            <a:off x="3765550" y="5330763"/>
            <a:ext cx="1266825" cy="369332"/>
          </a:xfrm>
          <a:prstGeom prst="rect">
            <a:avLst/>
          </a:prstGeom>
          <a:noFill/>
          <a:ln w="28575">
            <a:solidFill>
              <a:schemeClr val="tx1"/>
            </a:solidFill>
            <a:miter lim="800000"/>
            <a:headEnd/>
            <a:tailEnd/>
          </a:ln>
        </p:spPr>
        <p:txBody>
          <a:bodyPr>
            <a:spAutoFit/>
          </a:bodyPr>
          <a:lstStyle/>
          <a:p>
            <a:pPr algn="ctr">
              <a:spcBef>
                <a:spcPct val="50000"/>
              </a:spcBef>
            </a:pPr>
            <a:r>
              <a:rPr lang="en-US"/>
              <a:t>Operators</a:t>
            </a:r>
          </a:p>
        </p:txBody>
      </p:sp>
      <p:sp>
        <p:nvSpPr>
          <p:cNvPr id="5156" name="Text Box 39"/>
          <p:cNvSpPr txBox="1">
            <a:spLocks noChangeArrowheads="1"/>
          </p:cNvSpPr>
          <p:nvPr/>
        </p:nvSpPr>
        <p:spPr bwMode="auto">
          <a:xfrm>
            <a:off x="3708400" y="5914963"/>
            <a:ext cx="1408113" cy="369888"/>
          </a:xfrm>
          <a:prstGeom prst="rect">
            <a:avLst/>
          </a:prstGeom>
          <a:noFill/>
          <a:ln w="28575">
            <a:solidFill>
              <a:schemeClr val="tx1"/>
            </a:solidFill>
            <a:miter lim="800000"/>
            <a:headEnd/>
            <a:tailEnd/>
          </a:ln>
        </p:spPr>
        <p:txBody>
          <a:bodyPr>
            <a:spAutoFit/>
          </a:bodyPr>
          <a:lstStyle/>
          <a:p>
            <a:pPr algn="ctr">
              <a:spcBef>
                <a:spcPct val="50000"/>
              </a:spcBef>
            </a:pPr>
            <a:r>
              <a:rPr lang="en-US"/>
              <a:t>Custodian</a:t>
            </a:r>
          </a:p>
        </p:txBody>
      </p:sp>
      <p:sp>
        <p:nvSpPr>
          <p:cNvPr id="5157" name="Text Box 40"/>
          <p:cNvSpPr txBox="1">
            <a:spLocks noChangeArrowheads="1"/>
          </p:cNvSpPr>
          <p:nvPr/>
        </p:nvSpPr>
        <p:spPr bwMode="auto">
          <a:xfrm>
            <a:off x="1981200" y="4992626"/>
            <a:ext cx="1150938" cy="369332"/>
          </a:xfrm>
          <a:prstGeom prst="rect">
            <a:avLst/>
          </a:prstGeom>
          <a:noFill/>
          <a:ln w="28575">
            <a:solidFill>
              <a:schemeClr val="tx1"/>
            </a:solidFill>
            <a:miter lim="800000"/>
            <a:headEnd/>
            <a:tailEnd/>
          </a:ln>
        </p:spPr>
        <p:txBody>
          <a:bodyPr>
            <a:spAutoFit/>
          </a:bodyPr>
          <a:lstStyle/>
          <a:p>
            <a:pPr algn="ctr">
              <a:spcBef>
                <a:spcPct val="50000"/>
              </a:spcBef>
            </a:pPr>
            <a:r>
              <a:rPr lang="en-US"/>
              <a:t>Assistant</a:t>
            </a:r>
          </a:p>
        </p:txBody>
      </p:sp>
      <p:sp>
        <p:nvSpPr>
          <p:cNvPr id="5158" name="Text Box 41"/>
          <p:cNvSpPr txBox="1">
            <a:spLocks noChangeArrowheads="1"/>
          </p:cNvSpPr>
          <p:nvPr/>
        </p:nvSpPr>
        <p:spPr bwMode="auto">
          <a:xfrm>
            <a:off x="1863725" y="5560951"/>
            <a:ext cx="1466850" cy="369332"/>
          </a:xfrm>
          <a:prstGeom prst="rect">
            <a:avLst/>
          </a:prstGeom>
          <a:noFill/>
          <a:ln w="28575">
            <a:solidFill>
              <a:schemeClr val="tx1"/>
            </a:solidFill>
            <a:miter lim="800000"/>
            <a:headEnd/>
            <a:tailEnd/>
          </a:ln>
        </p:spPr>
        <p:txBody>
          <a:bodyPr>
            <a:spAutoFit/>
          </a:bodyPr>
          <a:lstStyle/>
          <a:p>
            <a:pPr algn="ctr">
              <a:spcBef>
                <a:spcPct val="50000"/>
              </a:spcBef>
            </a:pPr>
            <a:r>
              <a:rPr lang="en-US"/>
              <a:t>Volunteers</a:t>
            </a:r>
          </a:p>
        </p:txBody>
      </p:sp>
      <p:sp>
        <p:nvSpPr>
          <p:cNvPr id="5159" name="Line 42"/>
          <p:cNvSpPr>
            <a:spLocks noChangeShapeType="1"/>
          </p:cNvSpPr>
          <p:nvPr/>
        </p:nvSpPr>
        <p:spPr bwMode="auto">
          <a:xfrm>
            <a:off x="827088" y="4294126"/>
            <a:ext cx="0" cy="171450"/>
          </a:xfrm>
          <a:prstGeom prst="line">
            <a:avLst/>
          </a:prstGeom>
          <a:noFill/>
          <a:ln w="9525">
            <a:solidFill>
              <a:schemeClr val="tx1"/>
            </a:solidFill>
            <a:round/>
            <a:headEnd/>
            <a:tailEnd/>
          </a:ln>
        </p:spPr>
        <p:txBody>
          <a:bodyPr/>
          <a:lstStyle/>
          <a:p>
            <a:endParaRPr lang="en-US"/>
          </a:p>
        </p:txBody>
      </p:sp>
      <p:sp>
        <p:nvSpPr>
          <p:cNvPr id="5160" name="Line 43"/>
          <p:cNvSpPr>
            <a:spLocks noChangeShapeType="1"/>
          </p:cNvSpPr>
          <p:nvPr/>
        </p:nvSpPr>
        <p:spPr bwMode="auto">
          <a:xfrm>
            <a:off x="2439988" y="4294126"/>
            <a:ext cx="0" cy="171450"/>
          </a:xfrm>
          <a:prstGeom prst="line">
            <a:avLst/>
          </a:prstGeom>
          <a:noFill/>
          <a:ln w="9525">
            <a:solidFill>
              <a:schemeClr val="tx1"/>
            </a:solidFill>
            <a:round/>
            <a:headEnd/>
            <a:tailEnd/>
          </a:ln>
        </p:spPr>
        <p:txBody>
          <a:bodyPr/>
          <a:lstStyle/>
          <a:p>
            <a:endParaRPr lang="en-US"/>
          </a:p>
        </p:txBody>
      </p:sp>
      <p:sp>
        <p:nvSpPr>
          <p:cNvPr id="5161" name="Line 44"/>
          <p:cNvSpPr>
            <a:spLocks noChangeShapeType="1"/>
          </p:cNvSpPr>
          <p:nvPr/>
        </p:nvSpPr>
        <p:spPr bwMode="auto">
          <a:xfrm>
            <a:off x="2439988" y="4860863"/>
            <a:ext cx="0" cy="131763"/>
          </a:xfrm>
          <a:prstGeom prst="line">
            <a:avLst/>
          </a:prstGeom>
          <a:noFill/>
          <a:ln w="9525">
            <a:solidFill>
              <a:schemeClr val="tx1"/>
            </a:solidFill>
            <a:round/>
            <a:headEnd/>
            <a:tailEnd/>
          </a:ln>
        </p:spPr>
        <p:txBody>
          <a:bodyPr/>
          <a:lstStyle/>
          <a:p>
            <a:endParaRPr lang="en-US"/>
          </a:p>
        </p:txBody>
      </p:sp>
      <p:sp>
        <p:nvSpPr>
          <p:cNvPr id="5162" name="Line 45"/>
          <p:cNvSpPr>
            <a:spLocks noChangeShapeType="1"/>
          </p:cNvSpPr>
          <p:nvPr/>
        </p:nvSpPr>
        <p:spPr bwMode="auto">
          <a:xfrm>
            <a:off x="2439988" y="5387913"/>
            <a:ext cx="0" cy="173038"/>
          </a:xfrm>
          <a:prstGeom prst="line">
            <a:avLst/>
          </a:prstGeom>
          <a:noFill/>
          <a:ln w="9525">
            <a:solidFill>
              <a:schemeClr val="tx1"/>
            </a:solidFill>
            <a:round/>
            <a:headEnd/>
            <a:tailEnd/>
          </a:ln>
        </p:spPr>
        <p:txBody>
          <a:bodyPr/>
          <a:lstStyle/>
          <a:p>
            <a:endParaRPr lang="en-US"/>
          </a:p>
        </p:txBody>
      </p:sp>
      <p:sp>
        <p:nvSpPr>
          <p:cNvPr id="5163" name="Line 46"/>
          <p:cNvSpPr>
            <a:spLocks noChangeShapeType="1"/>
          </p:cNvSpPr>
          <p:nvPr/>
        </p:nvSpPr>
        <p:spPr bwMode="auto">
          <a:xfrm>
            <a:off x="4341813" y="4294126"/>
            <a:ext cx="0" cy="171450"/>
          </a:xfrm>
          <a:prstGeom prst="line">
            <a:avLst/>
          </a:prstGeom>
          <a:noFill/>
          <a:ln w="9525">
            <a:solidFill>
              <a:schemeClr val="tx1"/>
            </a:solidFill>
            <a:round/>
            <a:headEnd/>
            <a:tailEnd/>
          </a:ln>
        </p:spPr>
        <p:txBody>
          <a:bodyPr/>
          <a:lstStyle/>
          <a:p>
            <a:endParaRPr lang="en-US"/>
          </a:p>
        </p:txBody>
      </p:sp>
      <p:sp>
        <p:nvSpPr>
          <p:cNvPr id="5164" name="Line 47"/>
          <p:cNvSpPr>
            <a:spLocks noChangeShapeType="1"/>
          </p:cNvSpPr>
          <p:nvPr/>
        </p:nvSpPr>
        <p:spPr bwMode="auto">
          <a:xfrm>
            <a:off x="4341813" y="5135501"/>
            <a:ext cx="0" cy="195262"/>
          </a:xfrm>
          <a:prstGeom prst="line">
            <a:avLst/>
          </a:prstGeom>
          <a:noFill/>
          <a:ln w="9525">
            <a:solidFill>
              <a:schemeClr val="tx1"/>
            </a:solidFill>
            <a:round/>
            <a:headEnd/>
            <a:tailEnd/>
          </a:ln>
        </p:spPr>
        <p:txBody>
          <a:bodyPr/>
          <a:lstStyle/>
          <a:p>
            <a:endParaRPr lang="en-US"/>
          </a:p>
        </p:txBody>
      </p:sp>
      <p:sp>
        <p:nvSpPr>
          <p:cNvPr id="5165" name="Line 48"/>
          <p:cNvSpPr>
            <a:spLocks noChangeShapeType="1"/>
          </p:cNvSpPr>
          <p:nvPr/>
        </p:nvSpPr>
        <p:spPr bwMode="auto">
          <a:xfrm>
            <a:off x="4341813" y="5726051"/>
            <a:ext cx="0" cy="188912"/>
          </a:xfrm>
          <a:prstGeom prst="line">
            <a:avLst/>
          </a:prstGeom>
          <a:noFill/>
          <a:ln w="9525">
            <a:solidFill>
              <a:schemeClr val="tx1"/>
            </a:solidFill>
            <a:round/>
            <a:headEnd/>
            <a:tailEnd/>
          </a:ln>
        </p:spPr>
        <p:txBody>
          <a:bodyPr/>
          <a:lstStyle/>
          <a:p>
            <a:endParaRPr lang="en-US"/>
          </a:p>
        </p:txBody>
      </p:sp>
      <p:sp>
        <p:nvSpPr>
          <p:cNvPr id="5166" name="Line 49"/>
          <p:cNvSpPr>
            <a:spLocks noChangeShapeType="1"/>
          </p:cNvSpPr>
          <p:nvPr/>
        </p:nvSpPr>
        <p:spPr bwMode="auto">
          <a:xfrm>
            <a:off x="5724140" y="4294476"/>
            <a:ext cx="0" cy="171450"/>
          </a:xfrm>
          <a:prstGeom prst="line">
            <a:avLst/>
          </a:prstGeom>
          <a:noFill/>
          <a:ln w="9525">
            <a:solidFill>
              <a:schemeClr val="tx1"/>
            </a:solidFill>
            <a:round/>
            <a:headEnd/>
            <a:tailEnd/>
          </a:ln>
        </p:spPr>
        <p:txBody>
          <a:bodyPr/>
          <a:lstStyle/>
          <a:p>
            <a:endParaRPr lang="en-US"/>
          </a:p>
        </p:txBody>
      </p:sp>
      <p:sp>
        <p:nvSpPr>
          <p:cNvPr id="5167" name="Line 50"/>
          <p:cNvSpPr>
            <a:spLocks noChangeShapeType="1"/>
          </p:cNvSpPr>
          <p:nvPr/>
        </p:nvSpPr>
        <p:spPr bwMode="auto">
          <a:xfrm>
            <a:off x="8374063" y="3794063"/>
            <a:ext cx="0" cy="671513"/>
          </a:xfrm>
          <a:prstGeom prst="line">
            <a:avLst/>
          </a:prstGeom>
          <a:noFill/>
          <a:ln w="9525">
            <a:solidFill>
              <a:schemeClr val="tx1"/>
            </a:solidFill>
            <a:round/>
            <a:headEnd/>
            <a:tailEnd/>
          </a:ln>
        </p:spPr>
        <p:txBody>
          <a:bodyPr/>
          <a:lstStyle/>
          <a:p>
            <a:endParaRPr lang="en-US"/>
          </a:p>
        </p:txBody>
      </p:sp>
      <p:sp>
        <p:nvSpPr>
          <p:cNvPr id="33843" name="Text Box 51"/>
          <p:cNvSpPr txBox="1">
            <a:spLocks noChangeArrowheads="1"/>
          </p:cNvSpPr>
          <p:nvPr/>
        </p:nvSpPr>
        <p:spPr bwMode="auto">
          <a:xfrm>
            <a:off x="5347157" y="5535960"/>
            <a:ext cx="3545368" cy="830997"/>
          </a:xfrm>
          <a:prstGeom prst="rect">
            <a:avLst/>
          </a:prstGeom>
          <a:noFill/>
          <a:ln w="12700">
            <a:noFill/>
            <a:miter lim="800000"/>
            <a:headEnd/>
            <a:tailEnd/>
          </a:ln>
          <a:effectLst>
            <a:outerShdw dist="35921" dir="2700000" algn="ctr" rotWithShape="0">
              <a:schemeClr val="bg2"/>
            </a:outerShdw>
          </a:effectLst>
        </p:spPr>
        <p:txBody>
          <a:bodyPr wrap="square">
            <a:spAutoFit/>
          </a:bodyPr>
          <a:lstStyle/>
          <a:p>
            <a:pPr algn="ctr">
              <a:spcBef>
                <a:spcPct val="50000"/>
              </a:spcBef>
              <a:defRPr/>
            </a:pPr>
            <a:r>
              <a:rPr lang="en-US" sz="2400" b="1" dirty="0"/>
              <a:t>Brownsville Organizational Chart</a:t>
            </a:r>
          </a:p>
        </p:txBody>
      </p:sp>
      <p:sp>
        <p:nvSpPr>
          <p:cNvPr id="49" name="Text Box 35"/>
          <p:cNvSpPr txBox="1">
            <a:spLocks noChangeArrowheads="1"/>
          </p:cNvSpPr>
          <p:nvPr/>
        </p:nvSpPr>
        <p:spPr bwMode="auto">
          <a:xfrm>
            <a:off x="6473031" y="4465926"/>
            <a:ext cx="1150938" cy="369332"/>
          </a:xfrm>
          <a:prstGeom prst="rect">
            <a:avLst/>
          </a:prstGeom>
          <a:noFill/>
          <a:ln w="28575">
            <a:solidFill>
              <a:schemeClr val="tx1"/>
            </a:solidFill>
            <a:miter lim="800000"/>
            <a:headEnd/>
            <a:tailEnd/>
          </a:ln>
        </p:spPr>
        <p:txBody>
          <a:bodyPr wrap="square">
            <a:spAutoFit/>
          </a:bodyPr>
          <a:lstStyle/>
          <a:p>
            <a:pPr algn="ctr">
              <a:spcBef>
                <a:spcPct val="50000"/>
              </a:spcBef>
            </a:pPr>
            <a:r>
              <a:rPr lang="en-US" dirty="0"/>
              <a:t>Finance</a:t>
            </a:r>
          </a:p>
        </p:txBody>
      </p:sp>
      <p:sp>
        <p:nvSpPr>
          <p:cNvPr id="50" name="Line 49"/>
          <p:cNvSpPr>
            <a:spLocks noChangeShapeType="1"/>
          </p:cNvSpPr>
          <p:nvPr/>
        </p:nvSpPr>
        <p:spPr bwMode="auto">
          <a:xfrm>
            <a:off x="7049101" y="4294476"/>
            <a:ext cx="0" cy="171450"/>
          </a:xfrm>
          <a:prstGeom prst="line">
            <a:avLst/>
          </a:prstGeom>
          <a:noFill/>
          <a:ln w="9525">
            <a:solidFill>
              <a:schemeClr val="tx1"/>
            </a:solidFill>
            <a:round/>
            <a:headEnd/>
            <a:tailEnd/>
          </a:ln>
        </p:spPr>
        <p:txBody>
          <a:bodyPr/>
          <a:lstStyle/>
          <a:p>
            <a:endParaRPr lang="en-US"/>
          </a:p>
        </p:txBody>
      </p:sp>
      <p:sp>
        <p:nvSpPr>
          <p:cNvPr id="52" name="Text Box 11"/>
          <p:cNvSpPr txBox="1">
            <a:spLocks noChangeArrowheads="1"/>
          </p:cNvSpPr>
          <p:nvPr/>
        </p:nvSpPr>
        <p:spPr bwMode="auto">
          <a:xfrm>
            <a:off x="3131825" y="3429000"/>
            <a:ext cx="806498" cy="369332"/>
          </a:xfrm>
          <a:prstGeom prst="rect">
            <a:avLst/>
          </a:prstGeom>
          <a:noFill/>
          <a:ln w="28575">
            <a:solidFill>
              <a:schemeClr val="tx1"/>
            </a:solidFill>
            <a:miter lim="800000"/>
            <a:headEnd/>
            <a:tailEnd/>
          </a:ln>
        </p:spPr>
        <p:txBody>
          <a:bodyPr wrap="square">
            <a:spAutoFit/>
          </a:bodyPr>
          <a:lstStyle/>
          <a:p>
            <a:pPr algn="ctr">
              <a:spcBef>
                <a:spcPct val="50000"/>
              </a:spcBef>
            </a:pPr>
            <a:r>
              <a:rPr lang="en-US" dirty="0"/>
              <a:t>EPC</a:t>
            </a:r>
          </a:p>
        </p:txBody>
      </p:sp>
      <p:cxnSp>
        <p:nvCxnSpPr>
          <p:cNvPr id="56" name="Straight Connector 55"/>
          <p:cNvCxnSpPr/>
          <p:nvPr/>
        </p:nvCxnSpPr>
        <p:spPr>
          <a:xfrm>
            <a:off x="1462088" y="3601976"/>
            <a:ext cx="344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Line 29"/>
          <p:cNvSpPr>
            <a:spLocks noChangeShapeType="1"/>
          </p:cNvSpPr>
          <p:nvPr/>
        </p:nvSpPr>
        <p:spPr bwMode="auto">
          <a:xfrm>
            <a:off x="3958985" y="3601821"/>
            <a:ext cx="382587" cy="0"/>
          </a:xfrm>
          <a:prstGeom prst="line">
            <a:avLst/>
          </a:prstGeom>
          <a:noFill/>
          <a:ln w="9525">
            <a:solidFill>
              <a:schemeClr val="tx1"/>
            </a:solidFill>
            <a:round/>
            <a:headEnd/>
            <a:tailEnd/>
          </a:ln>
        </p:spPr>
        <p:txBody>
          <a:bodyPr/>
          <a:lstStyle/>
          <a:p>
            <a:endParaRPr lang="en-US"/>
          </a:p>
        </p:txBody>
      </p:sp>
      <p:cxnSp>
        <p:nvCxnSpPr>
          <p:cNvPr id="61" name="Straight Connector 60"/>
          <p:cNvCxnSpPr>
            <a:stCxn id="5130" idx="3"/>
            <a:endCxn id="5130" idx="3"/>
          </p:cNvCxnSpPr>
          <p:nvPr/>
        </p:nvCxnSpPr>
        <p:spPr>
          <a:xfrm>
            <a:off x="2613362" y="372194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613362" y="3601821"/>
            <a:ext cx="518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logo&#10;&#10;Description generated with very high confidence">
            <a:extLst>
              <a:ext uri="{FF2B5EF4-FFF2-40B4-BE49-F238E27FC236}">
                <a16:creationId xmlns:a16="http://schemas.microsoft.com/office/drawing/2014/main" id="{D71EC6B5-C22D-472B-9472-367F00AFF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30" y="5481229"/>
            <a:ext cx="1008506" cy="1007840"/>
          </a:xfrm>
          <a:prstGeom prst="rect">
            <a:avLst/>
          </a:prstGeom>
        </p:spPr>
      </p:pic>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2325519" y="2097568"/>
            <a:ext cx="6509399" cy="3693319"/>
          </a:xfrm>
          <a:prstGeom prst="rect">
            <a:avLst/>
          </a:prstGeom>
          <a:noFill/>
          <a:ln w="9525">
            <a:noFill/>
            <a:miter lim="800000"/>
            <a:headEnd/>
            <a:tailEnd/>
          </a:ln>
        </p:spPr>
        <p:txBody>
          <a:bodyPr wrap="square">
            <a:spAutoFit/>
          </a:bodyPr>
          <a:lstStyle/>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Water Services</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Wastewater Services</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Planning &amp; Zoning Services</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Police Protection</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Municipal Court</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Parks &amp; Recreation Opportunities</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Library Services</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Roads, Drainage &amp; Street Lights</a:t>
            </a:r>
          </a:p>
          <a:p>
            <a:pPr algn="ctr">
              <a:spcBef>
                <a:spcPct val="50000"/>
              </a:spcBef>
            </a:pPr>
            <a:r>
              <a:rPr lang="en-US" dirty="0">
                <a:solidFill>
                  <a:schemeClr val="accent6">
                    <a:lumMod val="50000"/>
                  </a:schemeClr>
                </a:solidFill>
                <a:effectLst>
                  <a:outerShdw blurRad="38100" dist="38100" dir="2700000" algn="tl">
                    <a:srgbClr val="000000">
                      <a:alpha val="43137"/>
                    </a:srgbClr>
                  </a:outerShdw>
                </a:effectLst>
              </a:rPr>
              <a:t>Cemetery Services </a:t>
            </a:r>
          </a:p>
        </p:txBody>
      </p:sp>
      <p:pic>
        <p:nvPicPr>
          <p:cNvPr id="6147" name="Picture 6" descr="asystBlocks"/>
          <p:cNvPicPr>
            <a:picLocks noGrp="1" noChangeAspect="1" noChangeArrowheads="1"/>
          </p:cNvPicPr>
          <p:nvPr>
            <p:ph sz="half" idx="1"/>
          </p:nvPr>
        </p:nvPicPr>
        <p:blipFill>
          <a:blip r:embed="rId3" cstate="print"/>
          <a:srcRect/>
          <a:stretch>
            <a:fillRect/>
          </a:stretch>
        </p:blipFill>
        <p:spPr>
          <a:xfrm>
            <a:off x="1115580" y="2910537"/>
            <a:ext cx="1828800" cy="1828800"/>
          </a:xfrm>
          <a:noFill/>
          <a:ln w="38100">
            <a:solidFill>
              <a:srgbClr val="686E20"/>
            </a:solidFill>
          </a:ln>
        </p:spPr>
      </p:pic>
      <p:sp>
        <p:nvSpPr>
          <p:cNvPr id="8" name="Rectangle 7"/>
          <p:cNvSpPr/>
          <p:nvPr/>
        </p:nvSpPr>
        <p:spPr>
          <a:xfrm>
            <a:off x="889458" y="1008697"/>
            <a:ext cx="5436105" cy="523220"/>
          </a:xfrm>
          <a:prstGeom prst="rect">
            <a:avLst/>
          </a:prstGeom>
        </p:spPr>
        <p:txBody>
          <a:bodyPr wrap="none">
            <a:spAutoFit/>
          </a:bodyPr>
          <a:lstStyle/>
          <a:p>
            <a:pPr algn="ctr">
              <a:spcBef>
                <a:spcPct val="50000"/>
              </a:spcBef>
              <a:defRPr/>
            </a:pPr>
            <a:r>
              <a:rPr lang="en-US" sz="2800" b="1" i="1" spc="300" dirty="0">
                <a:solidFill>
                  <a:schemeClr val="accent6">
                    <a:lumMod val="50000"/>
                  </a:schemeClr>
                </a:solidFill>
                <a:effectLst>
                  <a:outerShdw blurRad="38100" dist="38100" dir="2700000" algn="tl">
                    <a:srgbClr val="000000">
                      <a:alpha val="43137"/>
                    </a:srgbClr>
                  </a:outerShdw>
                </a:effectLst>
              </a:rPr>
              <a:t>What Does the City Do?</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481903" y="1006452"/>
            <a:ext cx="3627438" cy="1646605"/>
          </a:xfrm>
          <a:prstGeom prst="rect">
            <a:avLst/>
          </a:prstGeom>
          <a:noFill/>
          <a:ln w="9525">
            <a:noFill/>
            <a:miter lim="800000"/>
            <a:headEnd/>
            <a:tailEnd/>
          </a:ln>
          <a:effectLst/>
        </p:spPr>
        <p:txBody>
          <a:bodyPr>
            <a:spAutoFit/>
          </a:bodyPr>
          <a:lstStyle/>
          <a:p>
            <a:pPr algn="ctr">
              <a:spcBef>
                <a:spcPct val="50000"/>
              </a:spcBef>
              <a:defRPr/>
            </a:pPr>
            <a:r>
              <a:rPr lang="en-US" sz="2000" b="1" i="1" u="sng" spc="300" dirty="0">
                <a:solidFill>
                  <a:schemeClr val="accent6">
                    <a:lumMod val="50000"/>
                  </a:schemeClr>
                </a:solidFill>
              </a:rPr>
              <a:t>Personnel</a:t>
            </a:r>
          </a:p>
          <a:p>
            <a:pPr algn="ctr">
              <a:spcBef>
                <a:spcPct val="50000"/>
              </a:spcBef>
              <a:defRPr/>
            </a:pPr>
            <a:r>
              <a:rPr lang="en-US" i="1" dirty="0">
                <a:solidFill>
                  <a:schemeClr val="accent6">
                    <a:lumMod val="50000"/>
                  </a:schemeClr>
                </a:solidFill>
              </a:rPr>
              <a:t>Karl Frink – Superintendent</a:t>
            </a:r>
          </a:p>
          <a:p>
            <a:pPr algn="ctr">
              <a:spcBef>
                <a:spcPct val="50000"/>
              </a:spcBef>
              <a:defRPr/>
            </a:pPr>
            <a:r>
              <a:rPr lang="en-US" i="1" dirty="0">
                <a:solidFill>
                  <a:schemeClr val="accent6">
                    <a:lumMod val="50000"/>
                  </a:schemeClr>
                </a:solidFill>
              </a:rPr>
              <a:t>Josh Kometz – Operator</a:t>
            </a:r>
          </a:p>
          <a:p>
            <a:pPr algn="ctr">
              <a:spcBef>
                <a:spcPct val="50000"/>
              </a:spcBef>
              <a:defRPr/>
            </a:pPr>
            <a:r>
              <a:rPr lang="en-US" i="1" dirty="0">
                <a:solidFill>
                  <a:schemeClr val="accent6">
                    <a:lumMod val="50000"/>
                  </a:schemeClr>
                </a:solidFill>
              </a:rPr>
              <a:t>Andy Day – Operator</a:t>
            </a:r>
          </a:p>
        </p:txBody>
      </p:sp>
      <p:sp>
        <p:nvSpPr>
          <p:cNvPr id="7173" name="Text Box 6"/>
          <p:cNvSpPr txBox="1">
            <a:spLocks noChangeArrowheads="1"/>
          </p:cNvSpPr>
          <p:nvPr/>
        </p:nvSpPr>
        <p:spPr bwMode="auto">
          <a:xfrm>
            <a:off x="654724" y="2876646"/>
            <a:ext cx="8353425" cy="3693319"/>
          </a:xfrm>
          <a:prstGeom prst="rect">
            <a:avLst/>
          </a:prstGeom>
          <a:noFill/>
          <a:ln w="9525">
            <a:noFill/>
            <a:miter lim="800000"/>
            <a:headEnd/>
            <a:tailEnd/>
          </a:ln>
        </p:spPr>
        <p:txBody>
          <a:bodyPr>
            <a:spAutoFit/>
          </a:bodyPr>
          <a:lstStyle/>
          <a:p>
            <a:pPr>
              <a:spcBef>
                <a:spcPct val="50000"/>
              </a:spcBef>
            </a:pPr>
            <a:r>
              <a:rPr lang="en-US" b="1" dirty="0">
                <a:solidFill>
                  <a:schemeClr val="accent6">
                    <a:lumMod val="50000"/>
                  </a:schemeClr>
                </a:solidFill>
              </a:rPr>
              <a:t>Water Supply &amp; Distribution	</a:t>
            </a:r>
          </a:p>
          <a:p>
            <a:pPr>
              <a:spcBef>
                <a:spcPct val="50000"/>
              </a:spcBef>
            </a:pPr>
            <a:r>
              <a:rPr lang="en-US" i="1" dirty="0">
                <a:solidFill>
                  <a:schemeClr val="accent6">
                    <a:lumMod val="50000"/>
                  </a:schemeClr>
                </a:solidFill>
              </a:rPr>
              <a:t>* Plant, Chemicals &amp; Testing	</a:t>
            </a:r>
            <a:r>
              <a:rPr lang="en-US" b="1" dirty="0">
                <a:solidFill>
                  <a:schemeClr val="accent6">
                    <a:lumMod val="50000"/>
                  </a:schemeClr>
                </a:solidFill>
              </a:rPr>
              <a:t>Wastewater Treatment &amp; Collections</a:t>
            </a:r>
            <a:endParaRPr lang="en-US" i="1" dirty="0">
              <a:solidFill>
                <a:schemeClr val="accent6">
                  <a:lumMod val="50000"/>
                </a:schemeClr>
              </a:solidFill>
            </a:endParaRPr>
          </a:p>
          <a:p>
            <a:pPr>
              <a:spcBef>
                <a:spcPct val="50000"/>
              </a:spcBef>
            </a:pPr>
            <a:r>
              <a:rPr lang="en-US" i="1" dirty="0">
                <a:solidFill>
                  <a:schemeClr val="accent6">
                    <a:lumMod val="50000"/>
                  </a:schemeClr>
                </a:solidFill>
              </a:rPr>
              <a:t>* Hydrants, Valves &amp; Piping	* Plants, Chemicals &amp; Testing</a:t>
            </a:r>
          </a:p>
          <a:p>
            <a:pPr>
              <a:spcBef>
                <a:spcPct val="50000"/>
              </a:spcBef>
            </a:pPr>
            <a:r>
              <a:rPr lang="en-US" b="1" dirty="0">
                <a:solidFill>
                  <a:schemeClr val="accent6">
                    <a:lumMod val="50000"/>
                  </a:schemeClr>
                </a:solidFill>
              </a:rPr>
              <a:t>Roads				</a:t>
            </a:r>
            <a:r>
              <a:rPr lang="en-US" i="1" dirty="0">
                <a:solidFill>
                  <a:schemeClr val="accent6">
                    <a:lumMod val="50000"/>
                  </a:schemeClr>
                </a:solidFill>
              </a:rPr>
              <a:t>* Plugs &amp; Backups </a:t>
            </a:r>
            <a:endParaRPr lang="en-US" b="1" dirty="0">
              <a:solidFill>
                <a:schemeClr val="accent6">
                  <a:lumMod val="50000"/>
                </a:schemeClr>
              </a:solidFill>
            </a:endParaRPr>
          </a:p>
          <a:p>
            <a:pPr>
              <a:spcBef>
                <a:spcPct val="50000"/>
              </a:spcBef>
            </a:pPr>
            <a:r>
              <a:rPr lang="en-US" i="1" dirty="0">
                <a:solidFill>
                  <a:schemeClr val="accent6">
                    <a:lumMod val="50000"/>
                  </a:schemeClr>
                </a:solidFill>
              </a:rPr>
              <a:t>* Maintenance &amp; Upkeep		</a:t>
            </a:r>
            <a:r>
              <a:rPr lang="en-US" b="1" dirty="0">
                <a:solidFill>
                  <a:schemeClr val="accent6">
                    <a:lumMod val="50000"/>
                  </a:schemeClr>
                </a:solidFill>
              </a:rPr>
              <a:t>Drainage</a:t>
            </a:r>
            <a:endParaRPr lang="en-US" i="1" dirty="0">
              <a:solidFill>
                <a:schemeClr val="accent6">
                  <a:lumMod val="50000"/>
                </a:schemeClr>
              </a:solidFill>
            </a:endParaRPr>
          </a:p>
          <a:p>
            <a:pPr>
              <a:spcBef>
                <a:spcPct val="50000"/>
              </a:spcBef>
            </a:pPr>
            <a:r>
              <a:rPr lang="en-US" i="1" dirty="0">
                <a:solidFill>
                  <a:schemeClr val="accent6">
                    <a:lumMod val="50000"/>
                  </a:schemeClr>
                </a:solidFill>
              </a:rPr>
              <a:t>* Signage &amp; Street Sweeping</a:t>
            </a:r>
            <a:r>
              <a:rPr lang="en-US" dirty="0">
                <a:solidFill>
                  <a:schemeClr val="accent6">
                    <a:lumMod val="50000"/>
                  </a:schemeClr>
                </a:solidFill>
              </a:rPr>
              <a:t>	</a:t>
            </a:r>
            <a:r>
              <a:rPr lang="en-US" i="1" dirty="0">
                <a:solidFill>
                  <a:schemeClr val="accent6">
                    <a:lumMod val="50000"/>
                  </a:schemeClr>
                </a:solidFill>
              </a:rPr>
              <a:t>* Maintenance and Installation</a:t>
            </a:r>
            <a:endParaRPr lang="en-US" dirty="0">
              <a:solidFill>
                <a:schemeClr val="accent6">
                  <a:lumMod val="50000"/>
                </a:schemeClr>
              </a:solidFill>
            </a:endParaRPr>
          </a:p>
          <a:p>
            <a:pPr>
              <a:spcBef>
                <a:spcPct val="50000"/>
              </a:spcBef>
            </a:pPr>
            <a:r>
              <a:rPr lang="en-US" b="1" dirty="0">
                <a:solidFill>
                  <a:schemeClr val="accent6">
                    <a:lumMod val="50000"/>
                  </a:schemeClr>
                </a:solidFill>
              </a:rPr>
              <a:t>Parks &amp; Public Grounds	Facilities</a:t>
            </a:r>
            <a:r>
              <a:rPr lang="en-US" dirty="0">
                <a:solidFill>
                  <a:schemeClr val="accent6">
                    <a:lumMod val="50000"/>
                  </a:schemeClr>
                </a:solidFill>
              </a:rPr>
              <a:t> </a:t>
            </a:r>
            <a:endParaRPr lang="en-US" b="1" i="1" dirty="0">
              <a:solidFill>
                <a:schemeClr val="accent6">
                  <a:lumMod val="50000"/>
                </a:schemeClr>
              </a:solidFill>
            </a:endParaRPr>
          </a:p>
          <a:p>
            <a:pPr>
              <a:spcBef>
                <a:spcPct val="50000"/>
              </a:spcBef>
            </a:pPr>
            <a:r>
              <a:rPr lang="en-US" i="1" dirty="0">
                <a:solidFill>
                  <a:schemeClr val="accent6">
                    <a:lumMod val="50000"/>
                  </a:schemeClr>
                </a:solidFill>
              </a:rPr>
              <a:t>* Mowing &amp; Tree Care		* Improvements 	</a:t>
            </a:r>
          </a:p>
          <a:p>
            <a:pPr>
              <a:spcBef>
                <a:spcPct val="50000"/>
              </a:spcBef>
            </a:pPr>
            <a:r>
              <a:rPr lang="en-US" i="1" dirty="0">
                <a:solidFill>
                  <a:schemeClr val="accent6">
                    <a:lumMod val="50000"/>
                  </a:schemeClr>
                </a:solidFill>
              </a:rPr>
              <a:t>* General Upkeep &amp; Maintenance	* General Upkeep &amp; Maintenance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5" y="992644"/>
            <a:ext cx="3080170" cy="2053447"/>
          </a:xfrm>
          <a:prstGeom prst="rect">
            <a:avLst/>
          </a:prstGeom>
          <a:ln w="38100">
            <a:solidFill>
              <a:schemeClr val="tx1"/>
            </a:solidFill>
          </a:ln>
        </p:spPr>
      </p:pic>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00366" y="835876"/>
            <a:ext cx="3917950" cy="523220"/>
          </a:xfrm>
          <a:prstGeom prst="rect">
            <a:avLst/>
          </a:prstGeom>
          <a:noFill/>
          <a:ln w="38100">
            <a:noFill/>
            <a:miter lim="800000"/>
            <a:headEnd/>
            <a:tailEnd/>
          </a:ln>
        </p:spPr>
        <p:txBody>
          <a:bodyPr>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Public Works</a:t>
            </a:r>
          </a:p>
        </p:txBody>
      </p:sp>
      <p:sp>
        <p:nvSpPr>
          <p:cNvPr id="8195" name="Text Box 3"/>
          <p:cNvSpPr txBox="1">
            <a:spLocks noChangeArrowheads="1"/>
          </p:cNvSpPr>
          <p:nvPr/>
        </p:nvSpPr>
        <p:spPr bwMode="auto">
          <a:xfrm>
            <a:off x="885825" y="2424593"/>
            <a:ext cx="6991350" cy="1477328"/>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must comply with the rules and regulations promulgated and enforced by The </a:t>
            </a:r>
            <a:r>
              <a:rPr lang="en-US" b="1" dirty="0">
                <a:solidFill>
                  <a:schemeClr val="accent6">
                    <a:lumMod val="50000"/>
                  </a:schemeClr>
                </a:solidFill>
              </a:rPr>
              <a:t>Oregon Health Authority</a:t>
            </a:r>
            <a:r>
              <a:rPr lang="en-US" dirty="0">
                <a:solidFill>
                  <a:schemeClr val="accent6">
                    <a:lumMod val="50000"/>
                  </a:schemeClr>
                </a:solidFill>
              </a:rPr>
              <a:t> (OHA) for all water quality issues. The City must publish an annual Consumer Confidence Report (CCR). The City is also required to have an approved Water Master Plan on file.</a:t>
            </a:r>
          </a:p>
        </p:txBody>
      </p:sp>
      <p:sp>
        <p:nvSpPr>
          <p:cNvPr id="8196" name="Text Box 4"/>
          <p:cNvSpPr txBox="1">
            <a:spLocks noChangeArrowheads="1"/>
          </p:cNvSpPr>
          <p:nvPr/>
        </p:nvSpPr>
        <p:spPr bwMode="auto">
          <a:xfrm>
            <a:off x="885825" y="4010794"/>
            <a:ext cx="6991350" cy="915988"/>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must comply with the rules and regulations promulgated and enforced by The </a:t>
            </a:r>
            <a:r>
              <a:rPr lang="en-US" b="1" dirty="0">
                <a:solidFill>
                  <a:schemeClr val="accent6">
                    <a:lumMod val="50000"/>
                  </a:schemeClr>
                </a:solidFill>
              </a:rPr>
              <a:t>Department of Environmental Quality</a:t>
            </a:r>
            <a:r>
              <a:rPr lang="en-US" dirty="0">
                <a:solidFill>
                  <a:schemeClr val="accent6">
                    <a:lumMod val="50000"/>
                  </a:schemeClr>
                </a:solidFill>
              </a:rPr>
              <a:t> (DEQ) for all wastewater quality issues. </a:t>
            </a:r>
          </a:p>
        </p:txBody>
      </p:sp>
      <p:sp>
        <p:nvSpPr>
          <p:cNvPr id="8197" name="Text Box 5"/>
          <p:cNvSpPr txBox="1">
            <a:spLocks noChangeArrowheads="1"/>
          </p:cNvSpPr>
          <p:nvPr/>
        </p:nvSpPr>
        <p:spPr bwMode="auto">
          <a:xfrm>
            <a:off x="885825" y="1476087"/>
            <a:ext cx="6991350" cy="915987"/>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must comply with the rules and regulations promulgated by the </a:t>
            </a:r>
            <a:r>
              <a:rPr lang="en-US" b="1" dirty="0">
                <a:solidFill>
                  <a:schemeClr val="accent6">
                    <a:lumMod val="50000"/>
                  </a:schemeClr>
                </a:solidFill>
              </a:rPr>
              <a:t>Federal Environmental Protection Agency</a:t>
            </a:r>
            <a:r>
              <a:rPr lang="en-US" dirty="0">
                <a:solidFill>
                  <a:schemeClr val="accent6">
                    <a:lumMod val="50000"/>
                  </a:schemeClr>
                </a:solidFill>
              </a:rPr>
              <a:t> (EPA) as adopted and enforced by the State of Oregon.</a:t>
            </a:r>
          </a:p>
        </p:txBody>
      </p:sp>
      <p:sp>
        <p:nvSpPr>
          <p:cNvPr id="8198" name="Text Box 6"/>
          <p:cNvSpPr txBox="1">
            <a:spLocks noChangeArrowheads="1"/>
          </p:cNvSpPr>
          <p:nvPr/>
        </p:nvSpPr>
        <p:spPr bwMode="auto">
          <a:xfrm>
            <a:off x="885825" y="5061118"/>
            <a:ext cx="6991350" cy="119062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is required to have licensed individuals operating the Utility System; which the City has in Karl Frink. The City is also required to do extensive testing on the water and wastewater and provides weekly and monthly reports to both agencies.</a:t>
            </a: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885825" y="2980368"/>
            <a:ext cx="6991350" cy="1190625"/>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a:t>
            </a:r>
            <a:r>
              <a:rPr lang="en-US" b="1" dirty="0">
                <a:solidFill>
                  <a:schemeClr val="accent6">
                    <a:lumMod val="50000"/>
                  </a:schemeClr>
                </a:solidFill>
              </a:rPr>
              <a:t>Linn County Road Department</a:t>
            </a:r>
            <a:r>
              <a:rPr lang="en-US" dirty="0">
                <a:solidFill>
                  <a:schemeClr val="accent6">
                    <a:lumMod val="50000"/>
                  </a:schemeClr>
                </a:solidFill>
              </a:rPr>
              <a:t> has responsibility for several roads in town including Main Street, Washburn Street and Seven Mile Lane. The City must obtain a permit to work in these right-of-way areas as well.</a:t>
            </a:r>
          </a:p>
        </p:txBody>
      </p:sp>
      <p:sp>
        <p:nvSpPr>
          <p:cNvPr id="9220" name="Text Box 5"/>
          <p:cNvSpPr txBox="1">
            <a:spLocks noChangeArrowheads="1"/>
          </p:cNvSpPr>
          <p:nvPr/>
        </p:nvSpPr>
        <p:spPr bwMode="auto">
          <a:xfrm>
            <a:off x="885825" y="1182327"/>
            <a:ext cx="6991350" cy="1739900"/>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also deals with the </a:t>
            </a:r>
            <a:r>
              <a:rPr lang="en-US" b="1" dirty="0">
                <a:solidFill>
                  <a:schemeClr val="accent6">
                    <a:lumMod val="50000"/>
                  </a:schemeClr>
                </a:solidFill>
              </a:rPr>
              <a:t>Oregon Department of Transportation </a:t>
            </a:r>
            <a:r>
              <a:rPr lang="en-US" dirty="0">
                <a:solidFill>
                  <a:schemeClr val="accent6">
                    <a:lumMod val="50000"/>
                  </a:schemeClr>
                </a:solidFill>
              </a:rPr>
              <a:t>on all issues regarding OR 228. The City is not allowed by current laws to move as much as a tree without the expressed consent of ODOT. Any work performed by the City in the State’s right-of-way must be accompanied by a permit; even to access City owned utilities.</a:t>
            </a:r>
          </a:p>
        </p:txBody>
      </p:sp>
      <p:sp>
        <p:nvSpPr>
          <p:cNvPr id="9221" name="Text Box 6"/>
          <p:cNvSpPr txBox="1">
            <a:spLocks noChangeArrowheads="1"/>
          </p:cNvSpPr>
          <p:nvPr/>
        </p:nvSpPr>
        <p:spPr bwMode="auto">
          <a:xfrm>
            <a:off x="885825" y="5481912"/>
            <a:ext cx="6991350" cy="923330"/>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does apply pesticides and herbicides under the rules and requirements of the </a:t>
            </a:r>
            <a:r>
              <a:rPr lang="en-US" b="1" dirty="0">
                <a:solidFill>
                  <a:schemeClr val="accent6">
                    <a:lumMod val="50000"/>
                  </a:schemeClr>
                </a:solidFill>
              </a:rPr>
              <a:t>Department of Agriculture</a:t>
            </a:r>
            <a:r>
              <a:rPr lang="en-US" dirty="0">
                <a:solidFill>
                  <a:schemeClr val="accent6">
                    <a:lumMod val="50000"/>
                  </a:schemeClr>
                </a:solidFill>
              </a:rPr>
              <a:t>. Karl Frink is licensed and certified to perform these operations.</a:t>
            </a:r>
          </a:p>
        </p:txBody>
      </p:sp>
      <p:sp>
        <p:nvSpPr>
          <p:cNvPr id="9222" name="Text Box 7"/>
          <p:cNvSpPr txBox="1">
            <a:spLocks noChangeArrowheads="1"/>
          </p:cNvSpPr>
          <p:nvPr/>
        </p:nvSpPr>
        <p:spPr bwMode="auto">
          <a:xfrm>
            <a:off x="885825" y="4259934"/>
            <a:ext cx="6991350" cy="1200329"/>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requires Commercial Drivers Licenses (CDL) for certain kinds of equipment to be legally operated and must follow drug testing rules and guidelines as enforced by the </a:t>
            </a:r>
            <a:r>
              <a:rPr lang="en-US" b="1" dirty="0">
                <a:solidFill>
                  <a:schemeClr val="accent6">
                    <a:lumMod val="50000"/>
                  </a:schemeClr>
                </a:solidFill>
              </a:rPr>
              <a:t>Federal Highway Administration</a:t>
            </a:r>
            <a:r>
              <a:rPr lang="en-US" dirty="0">
                <a:solidFill>
                  <a:schemeClr val="accent6">
                    <a:lumMod val="50000"/>
                  </a:schemeClr>
                </a:solidFill>
              </a:rPr>
              <a:t>.</a:t>
            </a:r>
          </a:p>
        </p:txBody>
      </p:sp>
      <p:sp>
        <p:nvSpPr>
          <p:cNvPr id="7" name="Text Box 2"/>
          <p:cNvSpPr txBox="1">
            <a:spLocks noChangeArrowheads="1"/>
          </p:cNvSpPr>
          <p:nvPr/>
        </p:nvSpPr>
        <p:spPr bwMode="auto">
          <a:xfrm>
            <a:off x="999692" y="659107"/>
            <a:ext cx="3917950" cy="523220"/>
          </a:xfrm>
          <a:prstGeom prst="rect">
            <a:avLst/>
          </a:prstGeom>
          <a:noFill/>
          <a:ln w="38100">
            <a:noFill/>
            <a:miter lim="800000"/>
            <a:headEnd/>
            <a:tailEnd/>
          </a:ln>
        </p:spPr>
        <p:txBody>
          <a:bodyPr>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Public Works</a:t>
            </a: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576436" y="835876"/>
            <a:ext cx="2592315" cy="523220"/>
          </a:xfrm>
          <a:prstGeom prst="rect">
            <a:avLst/>
          </a:prstGeom>
          <a:noFill/>
          <a:ln w="38100">
            <a:noFill/>
            <a:miter lim="800000"/>
            <a:headEnd/>
            <a:tailEnd/>
          </a:ln>
        </p:spPr>
        <p:txBody>
          <a:bodyPr wrap="square">
            <a:spAutoFit/>
          </a:bodyPr>
          <a:lstStyle/>
          <a:p>
            <a:pPr algn="ctr">
              <a:spcBef>
                <a:spcPct val="50000"/>
              </a:spcBef>
            </a:pPr>
            <a:r>
              <a:rPr lang="en-US" sz="2800" b="1" i="1" spc="300" dirty="0">
                <a:solidFill>
                  <a:schemeClr val="accent6">
                    <a:lumMod val="50000"/>
                  </a:schemeClr>
                </a:solidFill>
                <a:effectLst>
                  <a:outerShdw blurRad="38100" dist="38100" dir="2700000" algn="tl">
                    <a:srgbClr val="000000">
                      <a:alpha val="43137"/>
                    </a:srgbClr>
                  </a:outerShdw>
                </a:effectLst>
              </a:rPr>
              <a:t>Fun Facts</a:t>
            </a:r>
          </a:p>
        </p:txBody>
      </p:sp>
      <p:pic>
        <p:nvPicPr>
          <p:cNvPr id="10243" name="Picture 5" descr="goldstar"/>
          <p:cNvPicPr>
            <a:picLocks noGrp="1" noChangeAspect="1" noChangeArrowheads="1" noCrop="1"/>
          </p:cNvPicPr>
          <p:nvPr>
            <p:ph sz="quarter" idx="1"/>
          </p:nvPr>
        </p:nvPicPr>
        <p:blipFill>
          <a:blip r:embed="rId3" cstate="print"/>
          <a:srcRect/>
          <a:stretch>
            <a:fillRect/>
          </a:stretch>
        </p:blipFill>
        <p:spPr>
          <a:xfrm>
            <a:off x="827088" y="1682677"/>
            <a:ext cx="381000" cy="381000"/>
          </a:xfrm>
          <a:noFill/>
        </p:spPr>
      </p:pic>
      <p:pic>
        <p:nvPicPr>
          <p:cNvPr id="10244" name="Picture 17" descr="goldstar"/>
          <p:cNvPicPr>
            <a:picLocks noGrp="1" noChangeAspect="1" noChangeArrowheads="1" noCrop="1"/>
          </p:cNvPicPr>
          <p:nvPr>
            <p:ph sz="quarter" idx="2"/>
          </p:nvPr>
        </p:nvPicPr>
        <p:blipFill>
          <a:blip r:embed="rId3" cstate="print"/>
          <a:srcRect/>
          <a:stretch>
            <a:fillRect/>
          </a:stretch>
        </p:blipFill>
        <p:spPr>
          <a:xfrm>
            <a:off x="827088" y="3911527"/>
            <a:ext cx="381000" cy="381000"/>
          </a:xfrm>
          <a:noFill/>
        </p:spPr>
      </p:pic>
      <p:sp>
        <p:nvSpPr>
          <p:cNvPr id="10245" name="Text Box 8"/>
          <p:cNvSpPr txBox="1">
            <a:spLocks noChangeArrowheads="1"/>
          </p:cNvSpPr>
          <p:nvPr/>
        </p:nvSpPr>
        <p:spPr bwMode="auto">
          <a:xfrm>
            <a:off x="1519238" y="1682677"/>
            <a:ext cx="6970712" cy="369332"/>
          </a:xfrm>
          <a:prstGeom prst="rect">
            <a:avLst/>
          </a:prstGeom>
          <a:noFill/>
          <a:ln w="9525">
            <a:noFill/>
            <a:miter lim="800000"/>
            <a:headEnd/>
            <a:tailEnd/>
          </a:ln>
        </p:spPr>
        <p:txBody>
          <a:bodyPr>
            <a:spAutoFit/>
          </a:bodyPr>
          <a:lstStyle/>
          <a:p>
            <a:pPr algn="just">
              <a:spcBef>
                <a:spcPct val="50000"/>
              </a:spcBef>
            </a:pPr>
            <a:r>
              <a:rPr lang="en-US" dirty="0">
                <a:solidFill>
                  <a:schemeClr val="accent6">
                    <a:lumMod val="50000"/>
                  </a:schemeClr>
                </a:solidFill>
              </a:rPr>
              <a:t>The City produces nearly 90,000,000 gallons of water every year.</a:t>
            </a:r>
          </a:p>
        </p:txBody>
      </p:sp>
      <p:sp>
        <p:nvSpPr>
          <p:cNvPr id="10246" name="Text Box 15"/>
          <p:cNvSpPr txBox="1">
            <a:spLocks noChangeArrowheads="1"/>
          </p:cNvSpPr>
          <p:nvPr/>
        </p:nvSpPr>
        <p:spPr bwMode="auto">
          <a:xfrm>
            <a:off x="2095499" y="2321813"/>
            <a:ext cx="5356851" cy="646331"/>
          </a:xfrm>
          <a:prstGeom prst="rect">
            <a:avLst/>
          </a:prstGeom>
          <a:noFill/>
          <a:ln w="9525">
            <a:noFill/>
            <a:miter lim="800000"/>
            <a:headEnd/>
            <a:tailEnd/>
          </a:ln>
        </p:spPr>
        <p:txBody>
          <a:bodyPr wrap="square">
            <a:spAutoFit/>
          </a:bodyPr>
          <a:lstStyle/>
          <a:p>
            <a:pPr algn="just">
              <a:spcBef>
                <a:spcPct val="50000"/>
              </a:spcBef>
            </a:pPr>
            <a:r>
              <a:rPr lang="en-US" i="1" dirty="0">
                <a:solidFill>
                  <a:schemeClr val="accent6">
                    <a:lumMod val="50000"/>
                  </a:schemeClr>
                </a:solidFill>
              </a:rPr>
              <a:t>The City bills water consumption by the cubic foot. There are 7.48 gallons in one cubic foot.</a:t>
            </a:r>
          </a:p>
        </p:txBody>
      </p:sp>
      <p:sp>
        <p:nvSpPr>
          <p:cNvPr id="10247" name="Text Box 16"/>
          <p:cNvSpPr txBox="1">
            <a:spLocks noChangeArrowheads="1"/>
          </p:cNvSpPr>
          <p:nvPr/>
        </p:nvSpPr>
        <p:spPr bwMode="auto">
          <a:xfrm>
            <a:off x="2095500" y="3292716"/>
            <a:ext cx="4781550" cy="366712"/>
          </a:xfrm>
          <a:prstGeom prst="rect">
            <a:avLst/>
          </a:prstGeom>
          <a:noFill/>
          <a:ln w="9525">
            <a:noFill/>
            <a:miter lim="800000"/>
            <a:headEnd/>
            <a:tailEnd/>
          </a:ln>
        </p:spPr>
        <p:txBody>
          <a:bodyPr>
            <a:spAutoFit/>
          </a:bodyPr>
          <a:lstStyle/>
          <a:p>
            <a:pPr algn="just">
              <a:spcBef>
                <a:spcPct val="50000"/>
              </a:spcBef>
            </a:pPr>
            <a:r>
              <a:rPr lang="en-US" i="1" dirty="0">
                <a:solidFill>
                  <a:schemeClr val="accent6">
                    <a:lumMod val="50000"/>
                  </a:schemeClr>
                </a:solidFill>
              </a:rPr>
              <a:t>One gallon of water weighs 8.34 pounds.</a:t>
            </a:r>
          </a:p>
        </p:txBody>
      </p:sp>
      <p:sp>
        <p:nvSpPr>
          <p:cNvPr id="10248" name="Text Box 26"/>
          <p:cNvSpPr txBox="1">
            <a:spLocks noChangeArrowheads="1"/>
          </p:cNvSpPr>
          <p:nvPr/>
        </p:nvSpPr>
        <p:spPr bwMode="auto">
          <a:xfrm>
            <a:off x="1519238" y="3889302"/>
            <a:ext cx="6970712" cy="646331"/>
          </a:xfrm>
          <a:prstGeom prst="rect">
            <a:avLst/>
          </a:prstGeom>
          <a:noFill/>
          <a:ln w="9525">
            <a:noFill/>
            <a:miter lim="800000"/>
            <a:headEnd/>
            <a:tailEnd/>
          </a:ln>
        </p:spPr>
        <p:txBody>
          <a:bodyPr>
            <a:spAutoFit/>
          </a:bodyPr>
          <a:lstStyle/>
          <a:p>
            <a:pPr algn="just">
              <a:spcBef>
                <a:spcPct val="50000"/>
              </a:spcBef>
            </a:pPr>
            <a:r>
              <a:rPr lang="en-US">
                <a:solidFill>
                  <a:schemeClr val="accent6">
                    <a:lumMod val="50000"/>
                  </a:schemeClr>
                </a:solidFill>
              </a:rPr>
              <a:t>The City operates two reservoirs on the hill above Carlson’s Hardware. One is 1.1 M gallons and the other is .25 M gallons.</a:t>
            </a:r>
          </a:p>
        </p:txBody>
      </p:sp>
      <p:sp>
        <p:nvSpPr>
          <p:cNvPr id="10249" name="Text Box 27"/>
          <p:cNvSpPr txBox="1">
            <a:spLocks noChangeArrowheads="1"/>
          </p:cNvSpPr>
          <p:nvPr/>
        </p:nvSpPr>
        <p:spPr bwMode="auto">
          <a:xfrm>
            <a:off x="1576436" y="5099603"/>
            <a:ext cx="6913514" cy="646331"/>
          </a:xfrm>
          <a:prstGeom prst="rect">
            <a:avLst/>
          </a:prstGeom>
          <a:noFill/>
          <a:ln w="9525">
            <a:noFill/>
            <a:miter lim="800000"/>
            <a:headEnd/>
            <a:tailEnd/>
          </a:ln>
        </p:spPr>
        <p:txBody>
          <a:bodyPr wrap="square">
            <a:spAutoFit/>
          </a:bodyPr>
          <a:lstStyle/>
          <a:p>
            <a:pPr algn="just">
              <a:spcBef>
                <a:spcPct val="50000"/>
              </a:spcBef>
            </a:pPr>
            <a:r>
              <a:rPr lang="en-US" dirty="0">
                <a:solidFill>
                  <a:schemeClr val="accent6">
                    <a:lumMod val="50000"/>
                  </a:schemeClr>
                </a:solidFill>
              </a:rPr>
              <a:t>The water is treated at the Water Plant and pumped up the hill. The distribution system is gravity flow from there.</a:t>
            </a:r>
          </a:p>
        </p:txBody>
      </p:sp>
      <p:pic>
        <p:nvPicPr>
          <p:cNvPr id="10" name="Picture 17" descr="goldstar"/>
          <p:cNvPicPr>
            <a:picLocks noGrp="1" noChangeAspect="1" noChangeArrowheads="1" noCrop="1"/>
          </p:cNvPicPr>
          <p:nvPr>
            <p:ph sz="quarter" idx="2"/>
          </p:nvPr>
        </p:nvPicPr>
        <p:blipFill>
          <a:blip r:embed="rId3" cstate="print"/>
          <a:srcRect/>
          <a:stretch>
            <a:fillRect/>
          </a:stretch>
        </p:blipFill>
        <p:spPr>
          <a:xfrm>
            <a:off x="827545" y="5214817"/>
            <a:ext cx="381000" cy="381000"/>
          </a:xfrm>
          <a:noFill/>
        </p:spPr>
      </p:pic>
    </p:spTree>
  </p:cSld>
  <p:clrMapOvr>
    <a:masterClrMapping/>
  </p:clrMapOvr>
  <p:transition spd="med">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1638</TotalTime>
  <Words>3283</Words>
  <Application>Microsoft Office PowerPoint</Application>
  <PresentationFormat>On-screen Show (4:3)</PresentationFormat>
  <Paragraphs>269</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Constantia</vt:lpstr>
      <vt:lpstr>Georgia</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 Scott McDowell</dc:creator>
  <cp:lastModifiedBy>S. Scott McDowell</cp:lastModifiedBy>
  <cp:revision>162</cp:revision>
  <cp:lastPrinted>2018-12-08T18:20:18Z</cp:lastPrinted>
  <dcterms:created xsi:type="dcterms:W3CDTF">2008-10-30T18:45:15Z</dcterms:created>
  <dcterms:modified xsi:type="dcterms:W3CDTF">2018-12-08T18:21:00Z</dcterms:modified>
</cp:coreProperties>
</file>