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  <p:sldMasterId id="2147483886" r:id="rId2"/>
    <p:sldMasterId id="2147483898" r:id="rId3"/>
    <p:sldMasterId id="2147483910" r:id="rId4"/>
  </p:sldMasterIdLst>
  <p:notesMasterIdLst>
    <p:notesMasterId r:id="rId39"/>
  </p:notesMasterIdLst>
  <p:handoutMasterIdLst>
    <p:handoutMasterId r:id="rId40"/>
  </p:handoutMasterIdLst>
  <p:sldIdLst>
    <p:sldId id="294" r:id="rId5"/>
    <p:sldId id="344" r:id="rId6"/>
    <p:sldId id="357" r:id="rId7"/>
    <p:sldId id="338" r:id="rId8"/>
    <p:sldId id="284" r:id="rId9"/>
    <p:sldId id="358" r:id="rId10"/>
    <p:sldId id="285" r:id="rId11"/>
    <p:sldId id="293" r:id="rId12"/>
    <p:sldId id="359" r:id="rId13"/>
    <p:sldId id="360" r:id="rId14"/>
    <p:sldId id="361" r:id="rId15"/>
    <p:sldId id="362" r:id="rId16"/>
    <p:sldId id="273" r:id="rId17"/>
    <p:sldId id="292" r:id="rId18"/>
    <p:sldId id="280" r:id="rId19"/>
    <p:sldId id="278" r:id="rId20"/>
    <p:sldId id="291" r:id="rId21"/>
    <p:sldId id="268" r:id="rId22"/>
    <p:sldId id="289" r:id="rId23"/>
    <p:sldId id="265" r:id="rId24"/>
    <p:sldId id="282" r:id="rId25"/>
    <p:sldId id="267" r:id="rId26"/>
    <p:sldId id="269" r:id="rId27"/>
    <p:sldId id="281" r:id="rId28"/>
    <p:sldId id="290" r:id="rId29"/>
    <p:sldId id="262" r:id="rId30"/>
    <p:sldId id="287" r:id="rId31"/>
    <p:sldId id="261" r:id="rId32"/>
    <p:sldId id="288" r:id="rId33"/>
    <p:sldId id="364" r:id="rId34"/>
    <p:sldId id="363" r:id="rId35"/>
    <p:sldId id="272" r:id="rId36"/>
    <p:sldId id="279" r:id="rId37"/>
    <p:sldId id="365" r:id="rId3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751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EA2744-B8EF-4F29-8888-C86E66B550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Council Presentation Slides 11.26.2019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243878-9478-43FB-93D5-1E204EDE79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BA328A-89AD-4176-9566-A65803884A4F}" type="datetime1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1F1D0-1BE3-4EB3-B55B-FB2AC637D9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29332-B9EB-4D70-AAAA-BADAF6CCC8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5639AA-32A9-411D-8992-1F94F9D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75173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Council Presentation Slides 11.26.2019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D7F246-E7A7-44C1-BB40-3BA7E27ED3B8}" type="datetime1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B3375C-9EBC-4632-8BC8-E16E3EDA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6519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7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2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8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365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0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3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11C61-F4DC-4AAB-80C6-5094AF91F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6F5D9-4052-4CAE-8156-5B3DBE09E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E44EE-8DD7-434D-B41F-CC178137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911E-8A25-4DB0-8160-EC7AD8B6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237A0-707B-4124-9381-F6C8A28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63EF-AF71-46AE-AD2C-AD89F2FC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2FC37-E4CB-4F89-BF70-BC4BE2716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9E182-BBC8-4024-AB02-253151D9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EBB7F-E393-4D46-928B-E82E0DBF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3CFDD-16F9-444D-8990-CFC29466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ADF83-228F-43C0-9543-041163E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AD260-7D8B-410F-BD29-5CAEA04AE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A437B-1358-404B-8115-91EB19C8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B437B-7E6D-43DF-8851-D429DEBF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611C1-41D2-4D66-8052-9429396D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C4F6-5E47-4080-9684-E0BF18DD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6185F-F24D-4FB4-A194-D4B6467DF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87902-59F6-4B46-8426-52961897E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E4597-F8AE-48F4-9C47-6C7F682CA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C8C47-75FF-4511-B821-EA8A078E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994E2-CEC0-4E09-87F6-457BF839A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820EC-304B-46E1-B75F-62FC2BA9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9DBB1-A5FF-49A3-888B-6D4B61E43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C12D7-1E78-42D1-AC0E-01A81F12C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0B532-96B5-4361-8989-DD32E39AE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A99BE-637B-4281-BABE-723C1D5F97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CA07EF-84DF-45D4-B270-0EB9365F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66B01-CB08-4798-B9B2-7D6152C7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B37507-A392-4812-BEF8-844DF7B6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03FD0-90B6-4F4A-9B16-6A229CF79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96DD8-2FCD-44F3-BA2B-AE49D383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74AB4-1816-4F53-A089-A5656235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C72B7-F03D-49A6-B611-A1F2E529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003EF-6442-43D8-9557-5BB0DEE4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75240-87BB-431D-84AB-84E41F299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4EBBB-EE6C-40AE-9260-2A00C7CC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0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3F92-E171-41F9-9997-2D2A9AEC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F90F7-CAF2-45C2-8746-0047050EF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246AD-B355-498E-8F45-8CA9E58D3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B0DF-5270-409C-92A8-26C864C56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8F67-7E21-4B31-83E3-9555F0FB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263D6-2464-4FFA-9CCB-AFABFFDF4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3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7D194-3491-4EC4-B8B0-C3795694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5FBA3-D915-4B5A-8F62-BC7EDE23F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7D92D-D3F1-4013-8E39-02C006DAD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6BC65-4E91-43FC-A421-00961BD3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4C37A-80AA-4333-8261-71D6AF64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2BACF-4FDE-49DF-A0FB-FA372A2A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8A23-77F3-485A-A199-14484F76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FD66A-A3B4-4F69-9BCC-62957B8CD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4678C-E67B-44DB-8DF8-B8233AB47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28E6-7FDF-42D6-979F-04A5FB31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DA7EF-A368-4B06-8E89-C0E2C841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C3FB7E-C5B7-4CA3-9698-D14E693BD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70F62-E8FA-4C50-85E6-4D24FA67D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2BCF-4765-44E3-8EB9-7487F723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4FF6-60CF-4BD1-AC0B-8515E1AC5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2FD0-7D59-4DBB-9C84-AFA9287F1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4151" y="990600"/>
            <a:ext cx="8460403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4150" y="4267200"/>
            <a:ext cx="8460403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51" y="2057401"/>
            <a:ext cx="8460404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151" y="4876800"/>
            <a:ext cx="8460404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4149" y="1676400"/>
            <a:ext cx="470124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651" y="1676401"/>
            <a:ext cx="470124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4702367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4150" y="2516458"/>
            <a:ext cx="4702367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76400"/>
            <a:ext cx="4704484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516458"/>
            <a:ext cx="4704484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2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835" y="1676400"/>
            <a:ext cx="3810992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150" y="685800"/>
            <a:ext cx="6173808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835" y="4191000"/>
            <a:ext cx="3810992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836" y="1676400"/>
            <a:ext cx="3810992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809" y="0"/>
            <a:ext cx="5945149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836" y="4191000"/>
            <a:ext cx="3810992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8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4554" y="381000"/>
            <a:ext cx="1905494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4151" y="381000"/>
            <a:ext cx="8307964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1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3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6FA2B21-3FCD-4721-B95C-427943F61125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7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CC24E9-89AD-4D51-B631-401C7977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C740E-F3AC-410A-B1AD-90E03EFD5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D98E7-2AFC-453A-AC10-56ED937C9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D9D9B-0158-4DDB-AC6E-1D4FCD5250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470E0-10C9-4551-B744-8E32380A6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3C93-89C7-4FC5-9646-CF96284A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A5D4A-46EC-4D7C-9CFF-7D3AA99C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0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832" y="0"/>
            <a:ext cx="11355169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4150" y="3810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9603701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211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332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2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microsoft.com/office/2007/relationships/hdphoto" Target="../media/hdphoto9.wdp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12" Type="http://schemas.openxmlformats.org/officeDocument/2006/relationships/image" Target="../media/image3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svg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openxmlformats.org/officeDocument/2006/relationships/image" Target="../media/image27.svg"/><Relationship Id="rId1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90F7-AEC8-4032-93DA-5FD5AA775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TMDL Overview</a:t>
            </a:r>
          </a:p>
        </p:txBody>
      </p:sp>
    </p:spTree>
    <p:extLst>
      <p:ext uri="{BB962C8B-B14F-4D97-AF65-F5344CB8AC3E}">
        <p14:creationId xmlns:p14="http://schemas.microsoft.com/office/powerpoint/2010/main" val="19190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95402" y="381000"/>
            <a:ext cx="5867399" cy="1143000"/>
          </a:xfrm>
        </p:spPr>
        <p:txBody>
          <a:bodyPr/>
          <a:lstStyle/>
          <a:p>
            <a:r>
              <a:rPr lang="en-US" b="1" dirty="0"/>
              <a:t>Quick Facts – </a:t>
            </a:r>
            <a:br>
              <a:rPr lang="en-US" b="1" dirty="0"/>
            </a:br>
            <a:r>
              <a:rPr lang="en-US" b="1" dirty="0"/>
              <a:t>Oregon Legislative Process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Odd-numbered year (“long session”)</a:t>
            </a:r>
          </a:p>
          <a:p>
            <a:pPr lvl="1"/>
            <a:r>
              <a:rPr lang="en-US" dirty="0"/>
              <a:t>Not to exceed 160 days</a:t>
            </a:r>
          </a:p>
          <a:p>
            <a:pPr lvl="1"/>
            <a:r>
              <a:rPr lang="en-US" dirty="0"/>
              <a:t>Unlimited number of bills</a:t>
            </a:r>
          </a:p>
          <a:p>
            <a:pPr lvl="1"/>
            <a:r>
              <a:rPr lang="en-US" dirty="0"/>
              <a:t>Typical long session = ~3,000 bills</a:t>
            </a:r>
          </a:p>
          <a:p>
            <a:pPr lvl="1"/>
            <a:r>
              <a:rPr lang="en-US" dirty="0"/>
              <a:t>Biennial budgets set through this process</a:t>
            </a:r>
          </a:p>
          <a:p>
            <a:pPr lvl="0"/>
            <a:r>
              <a:rPr lang="en-US" dirty="0"/>
              <a:t>Even-numbered year (“short-session”)</a:t>
            </a:r>
          </a:p>
          <a:p>
            <a:pPr lvl="1"/>
            <a:r>
              <a:rPr lang="en-US" dirty="0"/>
              <a:t>Not to exceed 35 days</a:t>
            </a:r>
          </a:p>
          <a:p>
            <a:pPr lvl="1"/>
            <a:r>
              <a:rPr lang="en-US" dirty="0"/>
              <a:t>Limited number of bills </a:t>
            </a:r>
          </a:p>
          <a:p>
            <a:pPr lvl="1"/>
            <a:r>
              <a:rPr lang="en-US" dirty="0"/>
              <a:t>Unresolved budget issues addressed during short session (e.g. emergency funding requests, or items still needed but not funded during previous long session)</a:t>
            </a:r>
          </a:p>
          <a:p>
            <a:r>
              <a:rPr lang="en-US" dirty="0"/>
              <a:t>Legislative Turn Over – 30 senate/60 house – recent years 20% turnover (16 in house last session)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D0447-DD7D-4E3C-87E1-AD7A8BF17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1981200"/>
            <a:ext cx="3137525" cy="208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CDA272-B1FA-488C-BFFB-E61D02660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6" b="97971" l="2558" r="99488">
                        <a14:foregroundMark x1="23593" y1="48027" x2="18350" y2="46900"/>
                        <a14:foregroundMark x1="8632" y1="43743" x2="8632" y2="43743"/>
                        <a14:foregroundMark x1="15217" y1="45321" x2="15217" y2="45321"/>
                        <a14:foregroundMark x1="15473" y1="45321" x2="15473" y2="45321"/>
                        <a14:foregroundMark x1="14130" y1="41826" x2="14130" y2="41826"/>
                        <a14:foregroundMark x1="13491" y1="36302" x2="13491" y2="36302"/>
                        <a14:foregroundMark x1="13491" y1="34047" x2="13491" y2="34047"/>
                        <a14:foregroundMark x1="13491" y1="34047" x2="14834" y2="33596"/>
                        <a14:foregroundMark x1="15665" y1="28523" x2="15665" y2="28523"/>
                        <a14:foregroundMark x1="15665" y1="25817" x2="15665" y2="25817"/>
                        <a14:foregroundMark x1="7545" y1="46449" x2="7545" y2="46449"/>
                        <a14:foregroundMark x1="7545" y1="46900" x2="7545" y2="46900"/>
                        <a14:foregroundMark x1="7545" y1="46900" x2="7545" y2="46900"/>
                        <a14:foregroundMark x1="7545" y1="46900" x2="7545" y2="46900"/>
                        <a14:foregroundMark x1="3581" y1="47238" x2="3581" y2="47238"/>
                        <a14:foregroundMark x1="3772" y1="47238" x2="3772" y2="47238"/>
                        <a14:foregroundMark x1="3772" y1="47238" x2="3772" y2="47238"/>
                        <a14:foregroundMark x1="33568" y1="42954" x2="33568" y2="42954"/>
                        <a14:foregroundMark x1="33568" y1="42954" x2="33568" y2="42954"/>
                        <a14:foregroundMark x1="33568" y1="42954" x2="33568" y2="42954"/>
                        <a14:foregroundMark x1="33312" y1="42954" x2="33312" y2="42954"/>
                        <a14:foregroundMark x1="94821" y1="59301" x2="94821" y2="59301"/>
                        <a14:foregroundMark x1="94821" y1="59639" x2="94821" y2="59639"/>
                        <a14:foregroundMark x1="96803" y1="32018" x2="96803" y2="32018"/>
                        <a14:foregroundMark x1="96803" y1="31680" x2="96803" y2="31680"/>
                        <a14:foregroundMark x1="97698" y1="58850" x2="97698" y2="58850"/>
                        <a14:foregroundMark x1="97698" y1="58512" x2="97698" y2="58512"/>
                        <a14:foregroundMark x1="11957" y1="56144" x2="11957" y2="56144"/>
                        <a14:foregroundMark x1="11957" y1="56144" x2="11957" y2="56144"/>
                        <a14:foregroundMark x1="2685" y1="88050" x2="2685" y2="88050"/>
                        <a14:foregroundMark x1="2877" y1="88050" x2="2877" y2="88050"/>
                        <a14:foregroundMark x1="7545" y1="91206" x2="7545" y2="91206"/>
                        <a14:foregroundMark x1="7545" y1="91206" x2="7545" y2="91206"/>
                        <a14:foregroundMark x1="8824" y1="89177" x2="8824" y2="89177"/>
                        <a14:foregroundMark x1="8824" y1="89177" x2="8824" y2="89177"/>
                        <a14:foregroundMark x1="13683" y1="90755" x2="13683" y2="90755"/>
                        <a14:foregroundMark x1="13683" y1="90755" x2="13683" y2="90755"/>
                        <a14:foregroundMark x1="13491" y1="90417" x2="13491" y2="90417"/>
                        <a14:foregroundMark x1="13491" y1="90417" x2="13491" y2="90417"/>
                        <a14:foregroundMark x1="8824" y1="88839" x2="8824" y2="88839"/>
                        <a14:foregroundMark x1="8824" y1="88839" x2="8824" y2="88839"/>
                        <a14:foregroundMark x1="19885" y1="91545" x2="19885" y2="91545"/>
                        <a14:foregroundMark x1="19885" y1="91545" x2="19885" y2="91545"/>
                        <a14:foregroundMark x1="18990" y1="98196" x2="18990" y2="98196"/>
                        <a14:foregroundMark x1="18990" y1="98196" x2="18990" y2="98196"/>
                        <a14:foregroundMark x1="24744" y1="94250" x2="24744" y2="94250"/>
                        <a14:foregroundMark x1="24744" y1="94250" x2="24744" y2="94250"/>
                        <a14:foregroundMark x1="24744" y1="92672" x2="24744" y2="92672"/>
                        <a14:foregroundMark x1="24744" y1="92672" x2="24744" y2="92672"/>
                        <a14:foregroundMark x1="5754" y1="56595" x2="5754" y2="56595"/>
                        <a14:foregroundMark x1="5754" y1="56595" x2="5754" y2="56595"/>
                        <a14:foregroundMark x1="98785" y1="32018" x2="98785" y2="32018"/>
                        <a14:foregroundMark x1="98785" y1="32018" x2="98785" y2="32018"/>
                        <a14:foregroundMark x1="99041" y1="59301" x2="99041" y2="59301"/>
                        <a14:foregroundMark x1="99488" y1="32018" x2="99488" y2="32018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23849" y1="74408" x2="60678" y2="79143"/>
                        <a14:backgroundMark x1="60678" y1="79143" x2="46419" y2="75986"/>
                        <a14:backgroundMark x1="46419" y1="75986" x2="54731" y2="7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901"/>
          <a:stretch/>
        </p:blipFill>
        <p:spPr>
          <a:xfrm>
            <a:off x="8966137" y="178599"/>
            <a:ext cx="2862072" cy="12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66800" y="1950720"/>
            <a:ext cx="9601200" cy="3810000"/>
          </a:xfrm>
        </p:spPr>
        <p:txBody>
          <a:bodyPr/>
          <a:lstStyle/>
          <a:p>
            <a:pPr marL="274320" lvl="1" indent="0">
              <a:buNone/>
            </a:pPr>
            <a:r>
              <a:rPr lang="en-US" sz="2400" b="1" dirty="0"/>
              <a:t>Establish relationships with legislators in advance!</a:t>
            </a:r>
          </a:p>
          <a:p>
            <a:pPr lvl="2"/>
            <a:r>
              <a:rPr lang="en-US" sz="2400" dirty="0"/>
              <a:t>Tours; coffees; etc. </a:t>
            </a:r>
          </a:p>
          <a:p>
            <a:pPr lvl="2"/>
            <a:r>
              <a:rPr lang="en-US" sz="2400" dirty="0"/>
              <a:t>Ask if there are ways you can help them achieve their legislative goals – this relationship should be a two-way street.</a:t>
            </a:r>
          </a:p>
          <a:p>
            <a:pPr lvl="2"/>
            <a:r>
              <a:rPr lang="en-US" sz="2400" dirty="0"/>
              <a:t>Know your senator’s and representative’s committee assignments.</a:t>
            </a:r>
          </a:p>
          <a:p>
            <a:pPr lvl="3"/>
            <a:r>
              <a:rPr lang="en-US" sz="2000" dirty="0"/>
              <a:t>Target interim outreach to their policy committee work.</a:t>
            </a:r>
          </a:p>
          <a:p>
            <a:pPr lvl="2"/>
            <a:r>
              <a:rPr lang="en-US" sz="2400" dirty="0"/>
              <a:t>Don’t forget about the importance of legislative staff!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BF647D-6C42-4F7B-9BBD-CA80B6057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6" b="97971" l="2558" r="99488">
                        <a14:foregroundMark x1="23593" y1="48027" x2="18350" y2="46900"/>
                        <a14:foregroundMark x1="8632" y1="43743" x2="8632" y2="43743"/>
                        <a14:foregroundMark x1="15217" y1="45321" x2="15217" y2="45321"/>
                        <a14:foregroundMark x1="15473" y1="45321" x2="15473" y2="45321"/>
                        <a14:foregroundMark x1="14130" y1="41826" x2="14130" y2="41826"/>
                        <a14:foregroundMark x1="13491" y1="36302" x2="13491" y2="36302"/>
                        <a14:foregroundMark x1="13491" y1="34047" x2="13491" y2="34047"/>
                        <a14:foregroundMark x1="13491" y1="34047" x2="14834" y2="33596"/>
                        <a14:foregroundMark x1="15665" y1="28523" x2="15665" y2="28523"/>
                        <a14:foregroundMark x1="15665" y1="25817" x2="15665" y2="25817"/>
                        <a14:foregroundMark x1="7545" y1="46449" x2="7545" y2="46449"/>
                        <a14:foregroundMark x1="7545" y1="46900" x2="7545" y2="46900"/>
                        <a14:foregroundMark x1="7545" y1="46900" x2="7545" y2="46900"/>
                        <a14:foregroundMark x1="7545" y1="46900" x2="7545" y2="46900"/>
                        <a14:foregroundMark x1="3581" y1="47238" x2="3581" y2="47238"/>
                        <a14:foregroundMark x1="3772" y1="47238" x2="3772" y2="47238"/>
                        <a14:foregroundMark x1="3772" y1="47238" x2="3772" y2="47238"/>
                        <a14:foregroundMark x1="33568" y1="42954" x2="33568" y2="42954"/>
                        <a14:foregroundMark x1="33568" y1="42954" x2="33568" y2="42954"/>
                        <a14:foregroundMark x1="33568" y1="42954" x2="33568" y2="42954"/>
                        <a14:foregroundMark x1="33312" y1="42954" x2="33312" y2="42954"/>
                        <a14:foregroundMark x1="94821" y1="59301" x2="94821" y2="59301"/>
                        <a14:foregroundMark x1="94821" y1="59639" x2="94821" y2="59639"/>
                        <a14:foregroundMark x1="96803" y1="32018" x2="96803" y2="32018"/>
                        <a14:foregroundMark x1="96803" y1="31680" x2="96803" y2="31680"/>
                        <a14:foregroundMark x1="97698" y1="58850" x2="97698" y2="58850"/>
                        <a14:foregroundMark x1="97698" y1="58512" x2="97698" y2="58512"/>
                        <a14:foregroundMark x1="11957" y1="56144" x2="11957" y2="56144"/>
                        <a14:foregroundMark x1="11957" y1="56144" x2="11957" y2="56144"/>
                        <a14:foregroundMark x1="2685" y1="88050" x2="2685" y2="88050"/>
                        <a14:foregroundMark x1="2877" y1="88050" x2="2877" y2="88050"/>
                        <a14:foregroundMark x1="7545" y1="91206" x2="7545" y2="91206"/>
                        <a14:foregroundMark x1="7545" y1="91206" x2="7545" y2="91206"/>
                        <a14:foregroundMark x1="8824" y1="89177" x2="8824" y2="89177"/>
                        <a14:foregroundMark x1="8824" y1="89177" x2="8824" y2="89177"/>
                        <a14:foregroundMark x1="13683" y1="90755" x2="13683" y2="90755"/>
                        <a14:foregroundMark x1="13683" y1="90755" x2="13683" y2="90755"/>
                        <a14:foregroundMark x1="13491" y1="90417" x2="13491" y2="90417"/>
                        <a14:foregroundMark x1="13491" y1="90417" x2="13491" y2="90417"/>
                        <a14:foregroundMark x1="8824" y1="88839" x2="8824" y2="88839"/>
                        <a14:foregroundMark x1="8824" y1="88839" x2="8824" y2="88839"/>
                        <a14:foregroundMark x1="19885" y1="91545" x2="19885" y2="91545"/>
                        <a14:foregroundMark x1="19885" y1="91545" x2="19885" y2="91545"/>
                        <a14:foregroundMark x1="18990" y1="98196" x2="18990" y2="98196"/>
                        <a14:foregroundMark x1="18990" y1="98196" x2="18990" y2="98196"/>
                        <a14:foregroundMark x1="24744" y1="94250" x2="24744" y2="94250"/>
                        <a14:foregroundMark x1="24744" y1="94250" x2="24744" y2="94250"/>
                        <a14:foregroundMark x1="24744" y1="92672" x2="24744" y2="92672"/>
                        <a14:foregroundMark x1="24744" y1="92672" x2="24744" y2="92672"/>
                        <a14:foregroundMark x1="5754" y1="56595" x2="5754" y2="56595"/>
                        <a14:foregroundMark x1="5754" y1="56595" x2="5754" y2="56595"/>
                        <a14:foregroundMark x1="98785" y1="32018" x2="98785" y2="32018"/>
                        <a14:foregroundMark x1="98785" y1="32018" x2="98785" y2="32018"/>
                        <a14:foregroundMark x1="99041" y1="59301" x2="99041" y2="59301"/>
                        <a14:foregroundMark x1="99488" y1="32018" x2="99488" y2="32018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23849" y1="74408" x2="60678" y2="79143"/>
                        <a14:backgroundMark x1="60678" y1="79143" x2="46419" y2="75986"/>
                        <a14:backgroundMark x1="46419" y1="75986" x2="54731" y2="7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901"/>
          <a:stretch/>
        </p:blipFill>
        <p:spPr>
          <a:xfrm>
            <a:off x="8966137" y="178599"/>
            <a:ext cx="2862072" cy="1235229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BE42EE1D-000D-4D30-887B-44225A0311EB}"/>
              </a:ext>
            </a:extLst>
          </p:cNvPr>
          <p:cNvSpPr txBox="1">
            <a:spLocks/>
          </p:cNvSpPr>
          <p:nvPr/>
        </p:nvSpPr>
        <p:spPr>
          <a:xfrm>
            <a:off x="1295402" y="381000"/>
            <a:ext cx="495299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164B4F"/>
                </a:solidFill>
                <a:latin typeface="Euphemia"/>
              </a:rPr>
              <a:t>Tips for Effective </a:t>
            </a:r>
            <a:br>
              <a:rPr lang="en-US" b="1">
                <a:solidFill>
                  <a:srgbClr val="164B4F"/>
                </a:solidFill>
                <a:latin typeface="Euphemia"/>
              </a:rPr>
            </a:br>
            <a:r>
              <a:rPr lang="en-US" b="1">
                <a:solidFill>
                  <a:srgbClr val="164B4F"/>
                </a:solidFill>
                <a:latin typeface="Euphemia"/>
              </a:rPr>
              <a:t>Legislative Advocacy</a:t>
            </a:r>
            <a:endParaRPr lang="en-US" b="1" dirty="0">
              <a:solidFill>
                <a:srgbClr val="164B4F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07227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Additional Tips…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19200" y="1752600"/>
            <a:ext cx="9601200" cy="4724400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Know your LOC lobbyists and what issue areas they cover (portfolio assignments document)</a:t>
            </a:r>
          </a:p>
          <a:p>
            <a:pPr lvl="1"/>
            <a:r>
              <a:rPr lang="en-US" sz="2400" dirty="0"/>
              <a:t>Be familiar with the Oregon Legislative Information System (OLIS)</a:t>
            </a:r>
          </a:p>
          <a:p>
            <a:pPr lvl="1"/>
            <a:r>
              <a:rPr lang="en-US" sz="2400" dirty="0"/>
              <a:t>Attend City Lobby Day in Salem (long session only)</a:t>
            </a:r>
          </a:p>
          <a:p>
            <a:pPr lvl="1"/>
            <a:r>
              <a:rPr lang="en-US" sz="2400" dirty="0"/>
              <a:t>Read the LOC Bulletin!</a:t>
            </a:r>
          </a:p>
          <a:p>
            <a:pPr lvl="1"/>
            <a:r>
              <a:rPr lang="en-US" sz="2400" dirty="0"/>
              <a:t>Know about other communication methods for LOC:</a:t>
            </a:r>
          </a:p>
          <a:p>
            <a:pPr lvl="2"/>
            <a:r>
              <a:rPr lang="en-US" sz="2000" dirty="0"/>
              <a:t>Podcasts</a:t>
            </a:r>
          </a:p>
          <a:p>
            <a:pPr lvl="2"/>
            <a:r>
              <a:rPr lang="en-US" sz="2000" dirty="0"/>
              <a:t>Social media (#orpol; #orleg; #orcitiesleg)</a:t>
            </a:r>
          </a:p>
          <a:p>
            <a:pPr lvl="2"/>
            <a:r>
              <a:rPr lang="en-US" sz="2000" dirty="0"/>
              <a:t>Legislative alerts</a:t>
            </a:r>
          </a:p>
          <a:p>
            <a:pPr lvl="1"/>
            <a:r>
              <a:rPr lang="en-US" sz="2400" dirty="0"/>
              <a:t>Understand fiscal impact statements</a:t>
            </a:r>
          </a:p>
          <a:p>
            <a:pPr lvl="1"/>
            <a:r>
              <a:rPr lang="en-US" sz="2400" dirty="0"/>
              <a:t>Be ready to provide effective written/oral testimony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3DD02A-7940-4D7D-B82C-D09DDF4E1A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6" b="97971" l="2558" r="99488">
                        <a14:foregroundMark x1="23593" y1="48027" x2="18350" y2="46900"/>
                        <a14:foregroundMark x1="8632" y1="43743" x2="8632" y2="43743"/>
                        <a14:foregroundMark x1="15217" y1="45321" x2="15217" y2="45321"/>
                        <a14:foregroundMark x1="15473" y1="45321" x2="15473" y2="45321"/>
                        <a14:foregroundMark x1="14130" y1="41826" x2="14130" y2="41826"/>
                        <a14:foregroundMark x1="13491" y1="36302" x2="13491" y2="36302"/>
                        <a14:foregroundMark x1="13491" y1="34047" x2="13491" y2="34047"/>
                        <a14:foregroundMark x1="13491" y1="34047" x2="14834" y2="33596"/>
                        <a14:foregroundMark x1="15665" y1="28523" x2="15665" y2="28523"/>
                        <a14:foregroundMark x1="15665" y1="25817" x2="15665" y2="25817"/>
                        <a14:foregroundMark x1="7545" y1="46449" x2="7545" y2="46449"/>
                        <a14:foregroundMark x1="7545" y1="46900" x2="7545" y2="46900"/>
                        <a14:foregroundMark x1="7545" y1="46900" x2="7545" y2="46900"/>
                        <a14:foregroundMark x1="7545" y1="46900" x2="7545" y2="46900"/>
                        <a14:foregroundMark x1="3581" y1="47238" x2="3581" y2="47238"/>
                        <a14:foregroundMark x1="3772" y1="47238" x2="3772" y2="47238"/>
                        <a14:foregroundMark x1="3772" y1="47238" x2="3772" y2="47238"/>
                        <a14:foregroundMark x1="33568" y1="42954" x2="33568" y2="42954"/>
                        <a14:foregroundMark x1="33568" y1="42954" x2="33568" y2="42954"/>
                        <a14:foregroundMark x1="33568" y1="42954" x2="33568" y2="42954"/>
                        <a14:foregroundMark x1="33312" y1="42954" x2="33312" y2="42954"/>
                        <a14:foregroundMark x1="94821" y1="59301" x2="94821" y2="59301"/>
                        <a14:foregroundMark x1="94821" y1="59639" x2="94821" y2="59639"/>
                        <a14:foregroundMark x1="96803" y1="32018" x2="96803" y2="32018"/>
                        <a14:foregroundMark x1="96803" y1="31680" x2="96803" y2="31680"/>
                        <a14:foregroundMark x1="97698" y1="58850" x2="97698" y2="58850"/>
                        <a14:foregroundMark x1="97698" y1="58512" x2="97698" y2="58512"/>
                        <a14:foregroundMark x1="11957" y1="56144" x2="11957" y2="56144"/>
                        <a14:foregroundMark x1="11957" y1="56144" x2="11957" y2="56144"/>
                        <a14:foregroundMark x1="2685" y1="88050" x2="2685" y2="88050"/>
                        <a14:foregroundMark x1="2877" y1="88050" x2="2877" y2="88050"/>
                        <a14:foregroundMark x1="7545" y1="91206" x2="7545" y2="91206"/>
                        <a14:foregroundMark x1="7545" y1="91206" x2="7545" y2="91206"/>
                        <a14:foregroundMark x1="8824" y1="89177" x2="8824" y2="89177"/>
                        <a14:foregroundMark x1="8824" y1="89177" x2="8824" y2="89177"/>
                        <a14:foregroundMark x1="13683" y1="90755" x2="13683" y2="90755"/>
                        <a14:foregroundMark x1="13683" y1="90755" x2="13683" y2="90755"/>
                        <a14:foregroundMark x1="13491" y1="90417" x2="13491" y2="90417"/>
                        <a14:foregroundMark x1="13491" y1="90417" x2="13491" y2="90417"/>
                        <a14:foregroundMark x1="8824" y1="88839" x2="8824" y2="88839"/>
                        <a14:foregroundMark x1="8824" y1="88839" x2="8824" y2="88839"/>
                        <a14:foregroundMark x1="19885" y1="91545" x2="19885" y2="91545"/>
                        <a14:foregroundMark x1="19885" y1="91545" x2="19885" y2="91545"/>
                        <a14:foregroundMark x1="18990" y1="98196" x2="18990" y2="98196"/>
                        <a14:foregroundMark x1="18990" y1="98196" x2="18990" y2="98196"/>
                        <a14:foregroundMark x1="24744" y1="94250" x2="24744" y2="94250"/>
                        <a14:foregroundMark x1="24744" y1="94250" x2="24744" y2="94250"/>
                        <a14:foregroundMark x1="24744" y1="92672" x2="24744" y2="92672"/>
                        <a14:foregroundMark x1="24744" y1="92672" x2="24744" y2="92672"/>
                        <a14:foregroundMark x1="5754" y1="56595" x2="5754" y2="56595"/>
                        <a14:foregroundMark x1="5754" y1="56595" x2="5754" y2="56595"/>
                        <a14:foregroundMark x1="98785" y1="32018" x2="98785" y2="32018"/>
                        <a14:foregroundMark x1="98785" y1="32018" x2="98785" y2="32018"/>
                        <a14:foregroundMark x1="99041" y1="59301" x2="99041" y2="59301"/>
                        <a14:foregroundMark x1="99488" y1="32018" x2="99488" y2="32018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23849" y1="74408" x2="60678" y2="79143"/>
                        <a14:backgroundMark x1="60678" y1="79143" x2="46419" y2="75986"/>
                        <a14:backgroundMark x1="46419" y1="75986" x2="54731" y2="7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901"/>
          <a:stretch/>
        </p:blipFill>
        <p:spPr>
          <a:xfrm>
            <a:off x="8966137" y="178599"/>
            <a:ext cx="2862072" cy="12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26EB6-E1EA-4969-AEF0-F3F597706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80" y="137641"/>
            <a:ext cx="2257239" cy="1280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D11582-17BB-4CDD-B071-393334EA5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78" y="2135449"/>
            <a:ext cx="1573384" cy="1188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3F1646-6B50-4D64-A942-B4B7F2FFD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3986" r="6530" b="9422"/>
          <a:stretch/>
        </p:blipFill>
        <p:spPr>
          <a:xfrm>
            <a:off x="3141114" y="2114901"/>
            <a:ext cx="2954885" cy="118872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92032DA-56EC-49D3-9C6A-05FC3334B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93" y="5170668"/>
            <a:ext cx="1200727" cy="118872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B623E40-4AE0-4939-BBB6-389ACF736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48" y="4220657"/>
            <a:ext cx="1458384" cy="118872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303F3DA-2536-41BB-AE9C-A3CF60BEE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57" y="4267069"/>
            <a:ext cx="1271654" cy="118872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BBCB53-2F14-447E-8553-19777FFED5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7023" r="14139" b="12886"/>
          <a:stretch/>
        </p:blipFill>
        <p:spPr>
          <a:xfrm>
            <a:off x="8874878" y="4238437"/>
            <a:ext cx="1202582" cy="1188720"/>
          </a:xfrm>
          <a:prstGeom prst="rect">
            <a:avLst/>
          </a:prstGeom>
        </p:spPr>
      </p:pic>
      <p:pic>
        <p:nvPicPr>
          <p:cNvPr id="9" name="Picture 8" descr="A black sign with white text&#10;&#10;Description automatically generated">
            <a:extLst>
              <a:ext uri="{FF2B5EF4-FFF2-40B4-BE49-F238E27FC236}">
                <a16:creationId xmlns:a16="http://schemas.microsoft.com/office/drawing/2014/main" id="{C409EFCA-75F6-4DCC-BD50-73ADBF2A0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71" y="4084189"/>
            <a:ext cx="1756999" cy="1188720"/>
          </a:xfrm>
          <a:prstGeom prst="rect">
            <a:avLst/>
          </a:prstGeom>
        </p:spPr>
      </p:pic>
      <p:pic>
        <p:nvPicPr>
          <p:cNvPr id="10" name="Picture 9" descr="A sign on a pole&#10;&#10;Description automatically generated">
            <a:extLst>
              <a:ext uri="{FF2B5EF4-FFF2-40B4-BE49-F238E27FC236}">
                <a16:creationId xmlns:a16="http://schemas.microsoft.com/office/drawing/2014/main" id="{621D842D-C1B1-490F-9076-522CA9F45B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252" y="5170668"/>
            <a:ext cx="1189506" cy="1188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85B7E3-86E3-4D87-8C45-53D2B8F63893}"/>
              </a:ext>
            </a:extLst>
          </p:cNvPr>
          <p:cNvSpPr txBox="1"/>
          <p:nvPr/>
        </p:nvSpPr>
        <p:spPr>
          <a:xfrm>
            <a:off x="2034180" y="5765028"/>
            <a:ext cx="796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Step #1:</a:t>
            </a:r>
            <a:r>
              <a:rPr lang="en-US" dirty="0">
                <a:latin typeface="Georgia" panose="02040502050405020303" pitchFamily="18" charset="0"/>
              </a:rPr>
              <a:t> Cities from both Councils of Governments develop their individual policy directives and build relationships with State legislative officials.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7A356B-08A3-4563-85C4-65B3D5984412}"/>
              </a:ext>
            </a:extLst>
          </p:cNvPr>
          <p:cNvSpPr txBox="1"/>
          <p:nvPr/>
        </p:nvSpPr>
        <p:spPr>
          <a:xfrm>
            <a:off x="1245895" y="3462042"/>
            <a:ext cx="1019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Step #2: </a:t>
            </a:r>
            <a:r>
              <a:rPr lang="en-US" dirty="0">
                <a:latin typeface="Georgia" panose="02040502050405020303" pitchFamily="18" charset="0"/>
              </a:rPr>
              <a:t>Cities coalesce policy objectives for legislative session in-line with LOC objectives and objectives germane to our area. COG’s host annual gathering with local leaders and legislators.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F0201-BCFC-4647-88DE-979C12388A76}"/>
              </a:ext>
            </a:extLst>
          </p:cNvPr>
          <p:cNvSpPr txBox="1"/>
          <p:nvPr/>
        </p:nvSpPr>
        <p:spPr>
          <a:xfrm>
            <a:off x="2260211" y="1434594"/>
            <a:ext cx="785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Step #3: </a:t>
            </a:r>
            <a:r>
              <a:rPr lang="en-US" dirty="0">
                <a:latin typeface="Georgia" panose="02040502050405020303" pitchFamily="18" charset="0"/>
              </a:rPr>
              <a:t>COG’s work closely with the LOC to broadcast policy objectives and concerns outside and during legislative sessions.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130199-3078-41B3-B348-59289207F9CA}"/>
              </a:ext>
            </a:extLst>
          </p:cNvPr>
          <p:cNvCxnSpPr/>
          <p:nvPr/>
        </p:nvCxnSpPr>
        <p:spPr>
          <a:xfrm>
            <a:off x="390418" y="493160"/>
            <a:ext cx="0" cy="418538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3F05ED-E254-4FD0-96CE-ACD89D1D85C6}"/>
              </a:ext>
            </a:extLst>
          </p:cNvPr>
          <p:cNvCxnSpPr/>
          <p:nvPr/>
        </p:nvCxnSpPr>
        <p:spPr>
          <a:xfrm flipV="1">
            <a:off x="750013" y="462338"/>
            <a:ext cx="0" cy="418538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286A276-7999-4D49-82E2-099A589AC15D}"/>
              </a:ext>
            </a:extLst>
          </p:cNvPr>
          <p:cNvSpPr txBox="1"/>
          <p:nvPr/>
        </p:nvSpPr>
        <p:spPr>
          <a:xfrm>
            <a:off x="8487099" y="2355985"/>
            <a:ext cx="345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[Six counties included: Marion, Polk Yamhill, Linn, Benton &amp; Lincoln nearly 60 entities]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CEAEB0-FD8B-4BF6-90DE-D59DF1E9D5D5}"/>
              </a:ext>
            </a:extLst>
          </p:cNvPr>
          <p:cNvSpPr/>
          <p:nvPr/>
        </p:nvSpPr>
        <p:spPr>
          <a:xfrm>
            <a:off x="11362273" y="6139543"/>
            <a:ext cx="590242" cy="6463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90F7-AEC8-4032-93DA-5FD5AA775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Alyrica Lease</a:t>
            </a:r>
          </a:p>
        </p:txBody>
      </p:sp>
    </p:spTree>
    <p:extLst>
      <p:ext uri="{BB962C8B-B14F-4D97-AF65-F5344CB8AC3E}">
        <p14:creationId xmlns:p14="http://schemas.microsoft.com/office/powerpoint/2010/main" val="26353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2FCDB7-B7F9-41EA-BEA4-9C07C1D1B9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" y="195374"/>
            <a:ext cx="3483754" cy="534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37FA01-7F40-40F1-80F9-B0B8F5F96B0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40468" y="361674"/>
            <a:ext cx="7357242" cy="62913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F1F9A4-FDC2-4913-BA4E-57B1A8024E7E}"/>
              </a:ext>
            </a:extLst>
          </p:cNvPr>
          <p:cNvSpPr/>
          <p:nvPr/>
        </p:nvSpPr>
        <p:spPr>
          <a:xfrm>
            <a:off x="7388772" y="4498427"/>
            <a:ext cx="451945" cy="273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E81FD8A0-C650-4244-BAD9-F3D34FFD998F}"/>
              </a:ext>
            </a:extLst>
          </p:cNvPr>
          <p:cNvSpPr/>
          <p:nvPr/>
        </p:nvSpPr>
        <p:spPr>
          <a:xfrm>
            <a:off x="6201103" y="2196662"/>
            <a:ext cx="504497" cy="483476"/>
          </a:xfrm>
          <a:prstGeom prst="star5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9B85BB3-4B80-4A05-86DC-5AEF3DB5648D}"/>
              </a:ext>
            </a:extLst>
          </p:cNvPr>
          <p:cNvSpPr/>
          <p:nvPr/>
        </p:nvSpPr>
        <p:spPr>
          <a:xfrm>
            <a:off x="9338441" y="5586248"/>
            <a:ext cx="504497" cy="483476"/>
          </a:xfrm>
          <a:prstGeom prst="star5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997C727A-0256-4FF4-A7EA-89E2A6C00A17}"/>
              </a:ext>
            </a:extLst>
          </p:cNvPr>
          <p:cNvSpPr/>
          <p:nvPr/>
        </p:nvSpPr>
        <p:spPr>
          <a:xfrm>
            <a:off x="294290" y="2511970"/>
            <a:ext cx="504497" cy="483476"/>
          </a:xfrm>
          <a:prstGeom prst="star5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66FDEA-5AEA-49AA-A847-971485CB90D3}"/>
              </a:ext>
            </a:extLst>
          </p:cNvPr>
          <p:cNvSpPr/>
          <p:nvPr/>
        </p:nvSpPr>
        <p:spPr>
          <a:xfrm>
            <a:off x="294290" y="3939682"/>
            <a:ext cx="451945" cy="273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04BF7-D0C6-4381-8643-2D9D1BA97EA7}"/>
              </a:ext>
            </a:extLst>
          </p:cNvPr>
          <p:cNvSpPr txBox="1"/>
          <p:nvPr/>
        </p:nvSpPr>
        <p:spPr>
          <a:xfrm>
            <a:off x="1024759" y="2522875"/>
            <a:ext cx="328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City Owned Property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2BAF6-38CC-4501-95C5-91F7F793F11F}"/>
              </a:ext>
            </a:extLst>
          </p:cNvPr>
          <p:cNvSpPr txBox="1"/>
          <p:nvPr/>
        </p:nvSpPr>
        <p:spPr>
          <a:xfrm>
            <a:off x="1237378" y="3845483"/>
            <a:ext cx="328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Proposed Location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065390-8E2F-42A8-9CE7-FF93BADA23A5}"/>
              </a:ext>
            </a:extLst>
          </p:cNvPr>
          <p:cNvSpPr txBox="1"/>
          <p:nvPr/>
        </p:nvSpPr>
        <p:spPr>
          <a:xfrm>
            <a:off x="572389" y="985311"/>
            <a:ext cx="3289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Proposed Lease</a:t>
            </a:r>
          </a:p>
        </p:txBody>
      </p:sp>
    </p:spTree>
    <p:extLst>
      <p:ext uri="{BB962C8B-B14F-4D97-AF65-F5344CB8AC3E}">
        <p14:creationId xmlns:p14="http://schemas.microsoft.com/office/powerpoint/2010/main" val="13209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2FCDB7-B7F9-41EA-BEA4-9C07C1D1B9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" y="195374"/>
            <a:ext cx="3483754" cy="534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584FF-1AD2-4179-93FE-0F479B44B2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8372" y="921208"/>
            <a:ext cx="10643094" cy="57414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AB135FF5-C91E-4B5A-9DD1-61EC4EFFA7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5" t="36436" r="27626" b="26226"/>
          <a:stretch/>
        </p:blipFill>
        <p:spPr>
          <a:xfrm>
            <a:off x="5639134" y="921208"/>
            <a:ext cx="5406872" cy="19456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24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90F7-AEC8-4032-93DA-5FD5AA775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Sheriff’s Office Contract</a:t>
            </a:r>
          </a:p>
        </p:txBody>
      </p:sp>
    </p:spTree>
    <p:extLst>
      <p:ext uri="{BB962C8B-B14F-4D97-AF65-F5344CB8AC3E}">
        <p14:creationId xmlns:p14="http://schemas.microsoft.com/office/powerpoint/2010/main" val="8227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21933B5-9E01-49EB-91CB-535B24030648}"/>
              </a:ext>
            </a:extLst>
          </p:cNvPr>
          <p:cNvSpPr txBox="1"/>
          <p:nvPr/>
        </p:nvSpPr>
        <p:spPr>
          <a:xfrm>
            <a:off x="5449528" y="279163"/>
            <a:ext cx="356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ad Kansas" panose="02000000000000000000" pitchFamily="2" charset="0"/>
              </a:rPr>
              <a:t>Agreement Points</a:t>
            </a:r>
          </a:p>
        </p:txBody>
      </p:sp>
      <p:pic>
        <p:nvPicPr>
          <p:cNvPr id="3" name="Picture 2" descr="A picture containing table, photo, sitting, yellow&#10;&#10;Description automatically generated">
            <a:extLst>
              <a:ext uri="{FF2B5EF4-FFF2-40B4-BE49-F238E27FC236}">
                <a16:creationId xmlns:a16="http://schemas.microsoft.com/office/drawing/2014/main" id="{598814A7-7073-44A1-97A1-4BDC72AE9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5" y="938516"/>
            <a:ext cx="3279690" cy="3213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3B3F04-CC0F-4E92-84CE-03E0872CBD3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5100" y="4768097"/>
            <a:ext cx="11860925" cy="19262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51E7A3-2D49-4ACB-892D-C52BFE6E90C3}"/>
              </a:ext>
            </a:extLst>
          </p:cNvPr>
          <p:cNvSpPr txBox="1"/>
          <p:nvPr/>
        </p:nvSpPr>
        <p:spPr>
          <a:xfrm>
            <a:off x="4992417" y="1012086"/>
            <a:ext cx="57596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Harrisburg Pilot Program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Matrix &amp; Results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Duncan &amp; Klein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Traffic Monitoring Equipment</a:t>
            </a:r>
          </a:p>
        </p:txBody>
      </p:sp>
    </p:spTree>
    <p:extLst>
      <p:ext uri="{BB962C8B-B14F-4D97-AF65-F5344CB8AC3E}">
        <p14:creationId xmlns:p14="http://schemas.microsoft.com/office/powerpoint/2010/main" val="8373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90F7-AEC8-4032-93DA-5FD5AA775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Canal Company</a:t>
            </a:r>
          </a:p>
        </p:txBody>
      </p:sp>
    </p:spTree>
    <p:extLst>
      <p:ext uri="{BB962C8B-B14F-4D97-AF65-F5344CB8AC3E}">
        <p14:creationId xmlns:p14="http://schemas.microsoft.com/office/powerpoint/2010/main" val="31206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3BF757-6184-494C-9204-02CB26705B09}"/>
              </a:ext>
            </a:extLst>
          </p:cNvPr>
          <p:cNvSpPr txBox="1"/>
          <p:nvPr/>
        </p:nvSpPr>
        <p:spPr>
          <a:xfrm>
            <a:off x="397267" y="491490"/>
            <a:ext cx="8424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" panose="02070603080606020203" pitchFamily="18" charset="0"/>
                <a:cs typeface="Aldhabi" panose="01000000000000000000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472C4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Bodoni MT" panose="02070603080606020203" pitchFamily="18" charset="0"/>
              <a:ea typeface="+mn-ea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472C4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Bodoni MT" panose="02070603080606020203" pitchFamily="18" charset="0"/>
              <a:ea typeface="+mn-ea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472C4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Bodoni MT" panose="02070603080606020203" pitchFamily="18" charset="0"/>
              <a:ea typeface="+mn-ea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L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502EEA0-3A1B-4916-820C-EB2A3FEAFD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9"/>
          <a:stretch/>
        </p:blipFill>
        <p:spPr>
          <a:xfrm>
            <a:off x="2859463" y="491490"/>
            <a:ext cx="7620000" cy="590931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Graphic 5" descr="Dump truck">
            <a:extLst>
              <a:ext uri="{FF2B5EF4-FFF2-40B4-BE49-F238E27FC236}">
                <a16:creationId xmlns:a16="http://schemas.microsoft.com/office/drawing/2014/main" id="{4E239A97-BA43-4FF4-B4CE-8EC35CC5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7933" y="58425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E7628-790B-4928-94D6-5F9AEFE19BDA}"/>
              </a:ext>
            </a:extLst>
          </p:cNvPr>
          <p:cNvSpPr txBox="1"/>
          <p:nvPr/>
        </p:nvSpPr>
        <p:spPr>
          <a:xfrm>
            <a:off x="2298551" y="272944"/>
            <a:ext cx="955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Perpetua" panose="02020502060401020303" pitchFamily="18" charset="0"/>
              </a:rPr>
              <a:t>Brownsville Canal Company,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36101-5072-40E0-AB17-E553717DDF74}"/>
              </a:ext>
            </a:extLst>
          </p:cNvPr>
          <p:cNvSpPr txBox="1"/>
          <p:nvPr/>
        </p:nvSpPr>
        <p:spPr>
          <a:xfrm>
            <a:off x="4322181" y="6123391"/>
            <a:ext cx="3547637" cy="46166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44450" cmpd="thickThin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Vicinity Map</a:t>
            </a:r>
            <a:endParaRPr lang="en-US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BC8140E-31BF-429A-AA91-9AA1FF0D3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4" y="1103941"/>
            <a:ext cx="11535784" cy="477054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tx1"/>
            </a:solidFill>
          </a:ln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898B6FB0-2A89-4D98-AAAA-1456B5561242}"/>
              </a:ext>
            </a:extLst>
          </p:cNvPr>
          <p:cNvSpPr/>
          <p:nvPr/>
        </p:nvSpPr>
        <p:spPr>
          <a:xfrm>
            <a:off x="10517707" y="1315092"/>
            <a:ext cx="670849" cy="780836"/>
          </a:xfrm>
          <a:prstGeom prst="upArrow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9F2D4-4EAE-4B7B-BAFC-C2DCD70452D4}"/>
              </a:ext>
            </a:extLst>
          </p:cNvPr>
          <p:cNvSpPr txBox="1"/>
          <p:nvPr/>
        </p:nvSpPr>
        <p:spPr>
          <a:xfrm>
            <a:off x="9664040" y="1103941"/>
            <a:ext cx="771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ead Kansas" panose="02000000000000000000" pitchFamily="2" charset="0"/>
              </a:rPr>
              <a:t>N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F431683-0DCF-4F03-8E26-A633C53B98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0"/>
          <a:stretch/>
        </p:blipFill>
        <p:spPr>
          <a:xfrm>
            <a:off x="3676809" y="1332186"/>
            <a:ext cx="4838381" cy="419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9D28428-916B-4544-A791-0D4D4967F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0"/>
          <a:stretch/>
        </p:blipFill>
        <p:spPr>
          <a:xfrm>
            <a:off x="3676809" y="1332186"/>
            <a:ext cx="4838381" cy="4193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C03CC-4CE5-45B1-A649-C4957C45E1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0" y="15324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96DDC-2EE3-4EDC-9F65-BF8E956A2C91}"/>
              </a:ext>
            </a:extLst>
          </p:cNvPr>
          <p:cNvSpPr txBox="1"/>
          <p:nvPr/>
        </p:nvSpPr>
        <p:spPr>
          <a:xfrm>
            <a:off x="410640" y="477769"/>
            <a:ext cx="11370717" cy="5632311"/>
          </a:xfrm>
          <a:prstGeom prst="rect">
            <a:avLst/>
          </a:prstGeom>
          <a:solidFill>
            <a:schemeClr val="accent3">
              <a:lumMod val="40000"/>
              <a:lumOff val="60000"/>
              <a:alpha val="75000"/>
            </a:schemeClr>
          </a:solidFill>
          <a:ln w="76200">
            <a:solidFill>
              <a:schemeClr val="bg2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latin typeface="Perpetua" panose="02020502060401020303" pitchFamily="18" charset="0"/>
              </a:rPr>
              <a:t>Brownsville Canal Company, Inc.</a:t>
            </a:r>
          </a:p>
          <a:p>
            <a:endParaRPr lang="en-US" sz="1200" dirty="0">
              <a:latin typeface="Perpetua" panose="02020502060401020303" pitchFamily="18" charset="0"/>
            </a:endParaRPr>
          </a:p>
          <a:p>
            <a:pPr algn="ctr"/>
            <a:r>
              <a:rPr lang="en-US" sz="2800" b="1" i="1" dirty="0">
                <a:latin typeface="Perpetua" panose="02020502060401020303" pitchFamily="18" charset="0"/>
              </a:rPr>
              <a:t>Filed Articles of Incorporation – April 15</a:t>
            </a:r>
            <a:r>
              <a:rPr lang="en-US" sz="2800" b="1" i="1" baseline="30000" dirty="0">
                <a:latin typeface="Perpetua" panose="02020502060401020303" pitchFamily="18" charset="0"/>
              </a:rPr>
              <a:t>th</a:t>
            </a:r>
            <a:r>
              <a:rPr lang="en-US" sz="2800" b="1" i="1" dirty="0">
                <a:latin typeface="Perpetua" panose="02020502060401020303" pitchFamily="18" charset="0"/>
              </a:rPr>
              <a:t>, 1965</a:t>
            </a:r>
          </a:p>
          <a:p>
            <a:r>
              <a:rPr lang="en-US" sz="3200" b="1" i="1" dirty="0">
                <a:latin typeface="Perpetua" panose="02020502060401020303" pitchFamily="18" charset="0"/>
              </a:rPr>
              <a:t>Purpose: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Water and canal privileges include flood control, irrigation, and livestock.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Purchase real estate.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Borrow money and other indebtedness instruments and enter into agreements &amp; contracts.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Perpetua" panose="02020502060401020303" pitchFamily="18" charset="0"/>
              </a:rPr>
              <a:t>Canal services and water shall be provided at associated costs on a non-profit basis.</a:t>
            </a:r>
          </a:p>
          <a:p>
            <a:pPr algn="ctr"/>
            <a:r>
              <a:rPr lang="en-US" sz="2800" i="1" dirty="0">
                <a:latin typeface="Perpetua" panose="02020502060401020303" pitchFamily="18" charset="0"/>
              </a:rPr>
              <a:t>The Canal Company has revised their bylaws in 1975, 1988 &amp; 1991, </a:t>
            </a:r>
          </a:p>
          <a:p>
            <a:pPr algn="ctr"/>
            <a:r>
              <a:rPr lang="en-US" sz="2800" i="1" dirty="0">
                <a:latin typeface="Perpetua" panose="02020502060401020303" pitchFamily="18" charset="0"/>
              </a:rPr>
              <a:t>but no revisions changed the purpose of the Company.</a:t>
            </a:r>
          </a:p>
          <a:p>
            <a:endParaRPr lang="en-US" sz="28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11710-9D65-48B5-B11D-8858A594A42C}"/>
              </a:ext>
            </a:extLst>
          </p:cNvPr>
          <p:cNvSpPr txBox="1"/>
          <p:nvPr/>
        </p:nvSpPr>
        <p:spPr>
          <a:xfrm>
            <a:off x="316786" y="458956"/>
            <a:ext cx="11558427" cy="5940088"/>
          </a:xfrm>
          <a:prstGeom prst="rect">
            <a:avLst/>
          </a:prstGeom>
          <a:solidFill>
            <a:schemeClr val="accent3">
              <a:lumMod val="40000"/>
              <a:lumOff val="60000"/>
              <a:alpha val="75000"/>
            </a:schemeClr>
          </a:solidFill>
          <a:ln w="76200">
            <a:solidFill>
              <a:schemeClr val="bg2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300">
                <a:latin typeface="Perpetua" panose="02020502060401020303" pitchFamily="18" charset="0"/>
              </a:defRPr>
            </a:lvl1pPr>
            <a:lvl2pPr marL="971550" lvl="1" indent="-514350">
              <a:buFont typeface="+mj-lt"/>
              <a:buAutoNum type="arabicPeriod"/>
              <a:defRPr sz="2800">
                <a:latin typeface="Perpetua" panose="02020502060401020303" pitchFamily="18" charset="0"/>
              </a:defRPr>
            </a:lvl2pPr>
          </a:lstStyle>
          <a:p>
            <a:r>
              <a:rPr lang="en-US" dirty="0"/>
              <a:t>The City &amp; the Company</a:t>
            </a:r>
          </a:p>
          <a:p>
            <a:r>
              <a:rPr lang="en-US" dirty="0"/>
              <a:t>Options: </a:t>
            </a:r>
          </a:p>
          <a:p>
            <a:pPr lvl="1"/>
            <a:r>
              <a:rPr lang="en-US" dirty="0"/>
              <a:t>Do nothing. </a:t>
            </a:r>
          </a:p>
          <a:p>
            <a:pPr lvl="1"/>
            <a:r>
              <a:rPr lang="en-US" dirty="0"/>
              <a:t>Propose an ORS Drainage Taxing District. </a:t>
            </a:r>
          </a:p>
          <a:p>
            <a:pPr lvl="1"/>
            <a:r>
              <a:rPr lang="en-US" dirty="0"/>
              <a:t>Create a partnership agreement with the Company. The City would act as fiduciary agent, continue operations, and begin re-establishing the canal through third-party contractual arrangements made by the Company as funding allows.</a:t>
            </a:r>
          </a:p>
          <a:p>
            <a:pPr lvl="1"/>
            <a:r>
              <a:rPr lang="en-US" dirty="0"/>
              <a:t>Create a partnership agreement with the Company. Create a city-wide stormwater utility encompassing all property owners of                          Brownsville. Establish a division that pertains to the agreement                          with the Company. </a:t>
            </a:r>
          </a:p>
          <a:p>
            <a:pPr lvl="1"/>
            <a:r>
              <a:rPr lang="en-US" dirty="0"/>
              <a:t>Other Variations.</a:t>
            </a:r>
          </a:p>
          <a:p>
            <a:pPr lvl="1"/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F881DB0-9E23-408C-8DDF-AE0187A2DA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22" y="3954438"/>
            <a:ext cx="1782723" cy="1782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1609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02F21-16FB-421D-BFE9-4732B49ED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11710-9D65-48B5-B11D-8858A594A42C}"/>
              </a:ext>
            </a:extLst>
          </p:cNvPr>
          <p:cNvSpPr txBox="1"/>
          <p:nvPr/>
        </p:nvSpPr>
        <p:spPr>
          <a:xfrm>
            <a:off x="316786" y="920621"/>
            <a:ext cx="11558427" cy="5447645"/>
          </a:xfrm>
          <a:prstGeom prst="rect">
            <a:avLst/>
          </a:prstGeom>
          <a:solidFill>
            <a:schemeClr val="accent3">
              <a:lumMod val="40000"/>
              <a:lumOff val="60000"/>
              <a:alpha val="75000"/>
            </a:schemeClr>
          </a:solidFill>
          <a:ln w="76200">
            <a:solidFill>
              <a:schemeClr val="bg2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300">
                <a:latin typeface="Perpetua" panose="02020502060401020303" pitchFamily="18" charset="0"/>
              </a:defRPr>
            </a:lvl1pPr>
            <a:lvl2pPr marL="971550" lvl="1" indent="-514350">
              <a:buFont typeface="+mj-lt"/>
              <a:buAutoNum type="arabicPeriod"/>
              <a:defRPr sz="2800">
                <a:latin typeface="Perpetua" panose="02020502060401020303" pitchFamily="18" charset="0"/>
              </a:defRPr>
            </a:lvl2pPr>
          </a:lstStyle>
          <a:p>
            <a:r>
              <a:rPr lang="en-US" dirty="0"/>
              <a:t>The City &amp; the Company</a:t>
            </a:r>
          </a:p>
          <a:p>
            <a:r>
              <a:rPr lang="en-US" dirty="0"/>
              <a:t>Benefits: </a:t>
            </a:r>
          </a:p>
          <a:p>
            <a:pPr lvl="1"/>
            <a:r>
              <a:rPr lang="en-US" dirty="0"/>
              <a:t>City taxpayers are not footing the entire bill for the Company. </a:t>
            </a:r>
          </a:p>
          <a:p>
            <a:pPr lvl="1"/>
            <a:r>
              <a:rPr lang="en-US" dirty="0"/>
              <a:t>The people benefitting are the people paying for the service. </a:t>
            </a:r>
          </a:p>
          <a:p>
            <a:pPr lvl="1"/>
            <a:r>
              <a:rPr lang="en-US" dirty="0"/>
              <a:t>Maintenance is easier to contract.</a:t>
            </a:r>
          </a:p>
          <a:p>
            <a:pPr lvl="1"/>
            <a:r>
              <a:rPr lang="en-US" dirty="0"/>
              <a:t>Operational funds pay for insurance &amp; future                                              maintenance. </a:t>
            </a:r>
          </a:p>
          <a:p>
            <a:pPr lvl="1"/>
            <a:r>
              <a:rPr lang="en-US" dirty="0"/>
              <a:t>Standards are established for culverts &amp; crossings.</a:t>
            </a:r>
          </a:p>
          <a:p>
            <a:pPr lvl="1"/>
            <a:r>
              <a:rPr lang="en-US" dirty="0"/>
              <a:t>A long-standing source of contention is resolved.</a:t>
            </a:r>
          </a:p>
          <a:p>
            <a:pPr lvl="1"/>
            <a:r>
              <a:rPr lang="en-US" dirty="0"/>
              <a:t>Water is drained properly and more efficiently.</a:t>
            </a:r>
          </a:p>
          <a:p>
            <a:pPr lvl="1"/>
            <a:r>
              <a:rPr lang="en-US" dirty="0"/>
              <a:t>Clear lines of responsibilities are established.</a:t>
            </a:r>
          </a:p>
          <a:p>
            <a:pPr lvl="1"/>
            <a:endParaRPr lang="en-US" dirty="0"/>
          </a:p>
        </p:txBody>
      </p:sp>
      <p:pic>
        <p:nvPicPr>
          <p:cNvPr id="4" name="Picture 3" descr="A picture containing outdoor, snow, sky, skiing&#10;&#10;Description automatically generated">
            <a:extLst>
              <a:ext uri="{FF2B5EF4-FFF2-40B4-BE49-F238E27FC236}">
                <a16:creationId xmlns:a16="http://schemas.microsoft.com/office/drawing/2014/main" id="{65D915F2-CF37-4826-B6B8-92A93E8CD1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535" y="2956746"/>
            <a:ext cx="3528508" cy="2646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7097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E7379E-5B03-4EFB-9568-344358680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A1A83E-139F-40E2-86D5-2BA2F6EC4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801" y="590796"/>
            <a:ext cx="8192170" cy="586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90F7-AEC8-4032-93DA-5FD5AA775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Right-of-Ways</a:t>
            </a:r>
          </a:p>
        </p:txBody>
      </p:sp>
    </p:spTree>
    <p:extLst>
      <p:ext uri="{BB962C8B-B14F-4D97-AF65-F5344CB8AC3E}">
        <p14:creationId xmlns:p14="http://schemas.microsoft.com/office/powerpoint/2010/main" val="35586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472748-A567-4F3E-A019-801D61E7F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8" y="1267425"/>
            <a:ext cx="11879263" cy="432314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91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48AB1-DFB2-4E88-B6E2-0D5F3453C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31" y="166744"/>
            <a:ext cx="6812113" cy="4583182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82DF63-D20D-452B-A9A3-5BEED3368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323" y="2814081"/>
            <a:ext cx="6098046" cy="3871689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F7D61D-4A9C-41AC-9DE0-AC32FB3E9554}"/>
              </a:ext>
            </a:extLst>
          </p:cNvPr>
          <p:cNvCxnSpPr>
            <a:cxnSpLocks/>
          </p:cNvCxnSpPr>
          <p:nvPr/>
        </p:nvCxnSpPr>
        <p:spPr>
          <a:xfrm flipH="1" flipV="1">
            <a:off x="2932386" y="1660634"/>
            <a:ext cx="3363312" cy="7462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2DB151-845C-42F3-8D58-56E7DFAA6654}"/>
              </a:ext>
            </a:extLst>
          </p:cNvPr>
          <p:cNvCxnSpPr>
            <a:cxnSpLocks/>
          </p:cNvCxnSpPr>
          <p:nvPr/>
        </p:nvCxnSpPr>
        <p:spPr>
          <a:xfrm flipH="1" flipV="1">
            <a:off x="9270124" y="4403834"/>
            <a:ext cx="1534512" cy="2094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9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3F58F2-2FA7-4673-A3A6-8609BB016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12" y="1176337"/>
            <a:ext cx="9477375" cy="450532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9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0007E9-5FDD-454F-AD47-7DD255D0D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52" y="718684"/>
            <a:ext cx="8584639" cy="5420632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99ADB7-2909-4FCE-ADCC-69E0C7090BA8}"/>
              </a:ext>
            </a:extLst>
          </p:cNvPr>
          <p:cNvCxnSpPr>
            <a:cxnSpLocks/>
          </p:cNvCxnSpPr>
          <p:nvPr/>
        </p:nvCxnSpPr>
        <p:spPr>
          <a:xfrm flipH="1" flipV="1">
            <a:off x="6222124" y="3090042"/>
            <a:ext cx="1366345" cy="235431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54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B08B76-9D14-4F90-B008-DF56ED38B2AE}"/>
              </a:ext>
            </a:extLst>
          </p:cNvPr>
          <p:cNvSpPr txBox="1"/>
          <p:nvPr/>
        </p:nvSpPr>
        <p:spPr>
          <a:xfrm>
            <a:off x="2249922" y="1016623"/>
            <a:ext cx="190083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Temperature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20B0604020202020204" pitchFamily="2" charset="-78"/>
              <a:ea typeface="+mn-ea"/>
              <a:cs typeface="Aldhabi" panose="020B0604020202020204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Bacteria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20B0604020202020204" pitchFamily="2" charset="-78"/>
              <a:ea typeface="+mn-ea"/>
              <a:cs typeface="Aldhabi" panose="020B0604020202020204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Mercury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20B0604020202020204" pitchFamily="2" charset="-78"/>
              <a:ea typeface="+mn-ea"/>
              <a:cs typeface="Aldhabi" panose="020B0604020202020204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IDDE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20B0604020202020204" pitchFamily="2" charset="-78"/>
              <a:ea typeface="+mn-ea"/>
              <a:cs typeface="Aldhabi" panose="020B0604020202020204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20B0604020202020204" pitchFamily="2" charset="-78"/>
                <a:ea typeface="+mn-ea"/>
                <a:cs typeface="Aldhabi" panose="020B0604020202020204" pitchFamily="2" charset="-78"/>
              </a:rPr>
              <a:t>All Pollutants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AD62EE-BE99-4C8D-A919-0B4DDE277A54}"/>
              </a:ext>
            </a:extLst>
          </p:cNvPr>
          <p:cNvSpPr txBox="1"/>
          <p:nvPr/>
        </p:nvSpPr>
        <p:spPr>
          <a:xfrm>
            <a:off x="549667" y="643890"/>
            <a:ext cx="8424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" panose="02070603080606020203" pitchFamily="18" charset="0"/>
                <a:cs typeface="Aldhabi" panose="01000000000000000000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472C4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Bodoni MT" panose="02070603080606020203" pitchFamily="18" charset="0"/>
              <a:ea typeface="+mn-ea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472C4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Bodoni MT" panose="02070603080606020203" pitchFamily="18" charset="0"/>
              <a:ea typeface="+mn-ea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472C4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Bodoni MT" panose="02070603080606020203" pitchFamily="18" charset="0"/>
              <a:ea typeface="+mn-ea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D83B9-C537-47B2-9140-D83FD6FB7A9D}"/>
              </a:ext>
            </a:extLst>
          </p:cNvPr>
          <p:cNvSpPr txBox="1"/>
          <p:nvPr/>
        </p:nvSpPr>
        <p:spPr>
          <a:xfrm>
            <a:off x="2249922" y="228391"/>
            <a:ext cx="864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" panose="02070603080606020203" pitchFamily="18" charset="0"/>
                <a:cs typeface="Aldhabi" panose="01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Forever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03E3D8-EAD8-455C-8233-3ACAD26841A5}"/>
              </a:ext>
            </a:extLst>
          </p:cNvPr>
          <p:cNvSpPr txBox="1"/>
          <p:nvPr/>
        </p:nvSpPr>
        <p:spPr>
          <a:xfrm>
            <a:off x="2414427" y="2607665"/>
            <a:ext cx="9536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 &amp; Animal Waste, 2. Stormwater BMP’s – Development, 3. I &amp; I  - Maintenance &amp; Costs, 4. Erosion &amp; Sediment Control, and 5. WWTP - NPDES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B9DF6-3A3D-4649-9BF1-7D05E3E922C9}"/>
              </a:ext>
            </a:extLst>
          </p:cNvPr>
          <p:cNvSpPr txBox="1"/>
          <p:nvPr/>
        </p:nvSpPr>
        <p:spPr>
          <a:xfrm>
            <a:off x="2393879" y="3814005"/>
            <a:ext cx="87227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Erosion &amp; Sediment Control, and 2. Stormwater BMP’s – Public 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3F308-D340-4560-9768-EC6E24ED3B93}"/>
              </a:ext>
            </a:extLst>
          </p:cNvPr>
          <p:cNvSpPr txBox="1"/>
          <p:nvPr/>
        </p:nvSpPr>
        <p:spPr>
          <a:xfrm>
            <a:off x="2438711" y="4902452"/>
            <a:ext cx="49136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Reporting &amp; Staff Tracking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FA404-A05A-42FD-805A-0F4DA859ACE0}"/>
              </a:ext>
            </a:extLst>
          </p:cNvPr>
          <p:cNvSpPr txBox="1"/>
          <p:nvPr/>
        </p:nvSpPr>
        <p:spPr>
          <a:xfrm>
            <a:off x="2495159" y="5981429"/>
            <a:ext cx="9536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Housekeeping: Street Sweeping; Leaf Collection, 2. Council Support, 3. Staff Reporting &amp; Promoting, and 4) Watershed Support*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306A1-C68B-4A8A-9F52-2E516E853E64}"/>
              </a:ext>
            </a:extLst>
          </p:cNvPr>
          <p:cNvSpPr txBox="1"/>
          <p:nvPr/>
        </p:nvSpPr>
        <p:spPr>
          <a:xfrm>
            <a:off x="2414427" y="1542017"/>
            <a:ext cx="9435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Riparian Vegetation, 2. Public Education, 3. WWTP – NPDES, 4. Tree City, and 5. Park Master Plan*</a:t>
            </a:r>
          </a:p>
        </p:txBody>
      </p:sp>
    </p:spTree>
    <p:extLst>
      <p:ext uri="{BB962C8B-B14F-4D97-AF65-F5344CB8AC3E}">
        <p14:creationId xmlns:p14="http://schemas.microsoft.com/office/powerpoint/2010/main" val="403219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h with trees on the side of the road&#10;&#10;Description automatically generated">
            <a:extLst>
              <a:ext uri="{FF2B5EF4-FFF2-40B4-BE49-F238E27FC236}">
                <a16:creationId xmlns:a16="http://schemas.microsoft.com/office/drawing/2014/main" id="{B86019CF-8373-4DB7-9FEC-FA8FD145F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2" y="406863"/>
            <a:ext cx="4534975" cy="6044271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Picture 5" descr="A path with trees on the side of a dirt road&#10;&#10;Description automatically generated">
            <a:extLst>
              <a:ext uri="{FF2B5EF4-FFF2-40B4-BE49-F238E27FC236}">
                <a16:creationId xmlns:a16="http://schemas.microsoft.com/office/drawing/2014/main" id="{A76FD353-6A89-42D3-80A9-13C26F8F7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35" y="406861"/>
            <a:ext cx="4534976" cy="6044273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518E70-C112-43F9-9358-30E7A03B792E}"/>
              </a:ext>
            </a:extLst>
          </p:cNvPr>
          <p:cNvCxnSpPr>
            <a:cxnSpLocks/>
          </p:cNvCxnSpPr>
          <p:nvPr/>
        </p:nvCxnSpPr>
        <p:spPr>
          <a:xfrm flipV="1">
            <a:off x="6726835" y="2081048"/>
            <a:ext cx="2259510" cy="16501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C13C58-90D7-48EC-9CFC-707AD7CBA1E8}"/>
              </a:ext>
            </a:extLst>
          </p:cNvPr>
          <p:cNvCxnSpPr>
            <a:cxnSpLocks/>
          </p:cNvCxnSpPr>
          <p:nvPr/>
        </p:nvCxnSpPr>
        <p:spPr>
          <a:xfrm flipV="1">
            <a:off x="1019503" y="914401"/>
            <a:ext cx="1818290" cy="17236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9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id="{7B3A7995-E89F-4DBE-B188-166355A73A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7510" r="6437" b="21686"/>
          <a:stretch/>
        </p:blipFill>
        <p:spPr>
          <a:xfrm>
            <a:off x="462066" y="451946"/>
            <a:ext cx="6778486" cy="4099032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Picture 5" descr="A picture containing outdoor, grass, road, house&#10;&#10;Description automatically generated">
            <a:extLst>
              <a:ext uri="{FF2B5EF4-FFF2-40B4-BE49-F238E27FC236}">
                <a16:creationId xmlns:a16="http://schemas.microsoft.com/office/drawing/2014/main" id="{257FBA02-602F-4677-87A2-C57C18513D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7701" b="29349"/>
          <a:stretch/>
        </p:blipFill>
        <p:spPr>
          <a:xfrm>
            <a:off x="4972308" y="2391104"/>
            <a:ext cx="6757626" cy="4099033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26C189-0FC7-4BF0-B283-03A9BD5E144E}"/>
              </a:ext>
            </a:extLst>
          </p:cNvPr>
          <p:cNvCxnSpPr>
            <a:cxnSpLocks/>
          </p:cNvCxnSpPr>
          <p:nvPr/>
        </p:nvCxnSpPr>
        <p:spPr>
          <a:xfrm flipV="1">
            <a:off x="2259724" y="3142593"/>
            <a:ext cx="252248" cy="6936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2B829E-B028-4565-BD7F-C18B341D4590}"/>
              </a:ext>
            </a:extLst>
          </p:cNvPr>
          <p:cNvCxnSpPr>
            <a:cxnSpLocks/>
          </p:cNvCxnSpPr>
          <p:nvPr/>
        </p:nvCxnSpPr>
        <p:spPr>
          <a:xfrm flipV="1">
            <a:off x="7914289" y="4056993"/>
            <a:ext cx="0" cy="15686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012A55-F5BB-40B0-B43F-315AA4E95619}"/>
              </a:ext>
            </a:extLst>
          </p:cNvPr>
          <p:cNvCxnSpPr>
            <a:cxnSpLocks/>
          </p:cNvCxnSpPr>
          <p:nvPr/>
        </p:nvCxnSpPr>
        <p:spPr>
          <a:xfrm flipV="1">
            <a:off x="4172607" y="1797270"/>
            <a:ext cx="0" cy="7041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6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90F7-AEC8-4032-93DA-5FD5AA775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0553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A02F1F4-B20D-4F7A-86C4-3E5743378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69" y="321733"/>
            <a:ext cx="2236177" cy="2236177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AADD15-96FA-45BB-A7CC-76EAF7616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78" y="313080"/>
            <a:ext cx="972779" cy="22622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3AFBB0-FD58-4065-9ED4-E4433190B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27" y="3006496"/>
            <a:ext cx="4559136" cy="338515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B343D5-CCBF-4391-B987-5EFB30A71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03" y="4171469"/>
            <a:ext cx="1943669" cy="246033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A444892-C87D-4CB2-9C7B-A28844908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138" y="118460"/>
            <a:ext cx="3626069" cy="36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6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in front of a house&#10;&#10;Description automatically generated">
            <a:extLst>
              <a:ext uri="{FF2B5EF4-FFF2-40B4-BE49-F238E27FC236}">
                <a16:creationId xmlns:a16="http://schemas.microsoft.com/office/drawing/2014/main" id="{5719DFFB-002A-4210-8F5C-339435BE6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91" y="2102069"/>
            <a:ext cx="4819425" cy="3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702110-169B-4228-9240-394AAC138D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11" y="557639"/>
            <a:ext cx="7448764" cy="60303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28352AB-CF71-404A-932B-58C9BAF05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34" y="2748124"/>
            <a:ext cx="2901717" cy="1361751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EFA2C-AD15-41E6-854F-1BECE1665D50}"/>
              </a:ext>
            </a:extLst>
          </p:cNvPr>
          <p:cNvSpPr txBox="1"/>
          <p:nvPr/>
        </p:nvSpPr>
        <p:spPr>
          <a:xfrm>
            <a:off x="-31613" y="907836"/>
            <a:ext cx="4253501" cy="156966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n w="9525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" panose="02070603080606020203" pitchFamily="18" charset="0"/>
                <a:cs typeface="Aldhabi" panose="01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Aldhabi" panose="01000000000000000000" pitchFamily="2" charset="-78"/>
              </a:rPr>
              <a:t>The General Concept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033344A-2B06-429D-BC4D-45BF8601F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5000" l="4000" r="97500">
                        <a14:foregroundMark x1="38000" y1="36000" x2="38000" y2="36000"/>
                        <a14:foregroundMark x1="38000" y1="36000" x2="38000" y2="36000"/>
                        <a14:foregroundMark x1="33500" y1="34000" x2="33500" y2="34000"/>
                        <a14:foregroundMark x1="33500" y1="34000" x2="33500" y2="34000"/>
                        <a14:foregroundMark x1="47500" y1="27500" x2="47500" y2="27500"/>
                        <a14:foregroundMark x1="47500" y1="27500" x2="47500" y2="27500"/>
                        <a14:foregroundMark x1="47500" y1="27500" x2="47500" y2="27500"/>
                        <a14:foregroundMark x1="54000" y1="25500" x2="62000" y2="22500"/>
                        <a14:foregroundMark x1="64500" y1="19000" x2="64500" y2="19000"/>
                        <a14:foregroundMark x1="64500" y1="19000" x2="64500" y2="19000"/>
                        <a14:foregroundMark x1="64000" y1="18500" x2="64000" y2="18500"/>
                        <a14:foregroundMark x1="39000" y1="25000" x2="39000" y2="25000"/>
                        <a14:foregroundMark x1="39000" y1="26500" x2="39000" y2="26500"/>
                        <a14:foregroundMark x1="29500" y1="36500" x2="29500" y2="36500"/>
                        <a14:foregroundMark x1="29500" y1="36500" x2="29500" y2="36500"/>
                        <a14:foregroundMark x1="36000" y1="26000" x2="36000" y2="26000"/>
                        <a14:foregroundMark x1="36000" y1="26000" x2="36000" y2="26000"/>
                        <a14:foregroundMark x1="58500" y1="63000" x2="58500" y2="63000"/>
                        <a14:foregroundMark x1="59000" y1="63000" x2="59000" y2="63000"/>
                        <a14:foregroundMark x1="30000" y1="60500" x2="30000" y2="60500"/>
                        <a14:foregroundMark x1="30000" y1="60500" x2="30000" y2="60500"/>
                        <a14:foregroundMark x1="32000" y1="74000" x2="32000" y2="74000"/>
                        <a14:foregroundMark x1="32000" y1="74000" x2="32000" y2="74000"/>
                        <a14:foregroundMark x1="31500" y1="70500" x2="31500" y2="70500"/>
                        <a14:foregroundMark x1="31000" y1="70500" x2="31000" y2="70500"/>
                        <a14:foregroundMark x1="48000" y1="78500" x2="48000" y2="78500"/>
                        <a14:foregroundMark x1="48000" y1="78500" x2="48000" y2="78500"/>
                        <a14:foregroundMark x1="90500" y1="42000" x2="90500" y2="42000"/>
                        <a14:foregroundMark x1="90500" y1="42000" x2="90500" y2="42000"/>
                        <a14:foregroundMark x1="83000" y1="34500" x2="83000" y2="34500"/>
                        <a14:foregroundMark x1="83000" y1="34500" x2="83000" y2="34500"/>
                        <a14:foregroundMark x1="75500" y1="57500" x2="75500" y2="57500"/>
                        <a14:foregroundMark x1="75500" y1="57500" x2="75500" y2="57500"/>
                        <a14:foregroundMark x1="10000" y1="37500" x2="10000" y2="37500"/>
                        <a14:foregroundMark x1="10000" y1="37500" x2="10000" y2="37500"/>
                        <a14:foregroundMark x1="10000" y1="37500" x2="10000" y2="37500"/>
                        <a14:foregroundMark x1="10000" y1="37500" x2="10000" y2="37500"/>
                        <a14:foregroundMark x1="9500" y1="52500" x2="9500" y2="52500"/>
                        <a14:foregroundMark x1="8500" y1="52500" x2="8500" y2="52500"/>
                        <a14:foregroundMark x1="8000" y1="62000" x2="8000" y2="62000"/>
                        <a14:foregroundMark x1="8000" y1="63500" x2="8500" y2="65000"/>
                        <a14:foregroundMark x1="10500" y1="73500" x2="10500" y2="73500"/>
                        <a14:foregroundMark x1="10500" y1="73500" x2="10500" y2="73500"/>
                        <a14:foregroundMark x1="24500" y1="86500" x2="24500" y2="86500"/>
                        <a14:foregroundMark x1="30000" y1="88500" x2="30000" y2="88500"/>
                        <a14:foregroundMark x1="33500" y1="89000" x2="33500" y2="89000"/>
                        <a14:foregroundMark x1="38500" y1="91000" x2="38500" y2="91000"/>
                        <a14:foregroundMark x1="46500" y1="92500" x2="46500" y2="92500"/>
                        <a14:foregroundMark x1="50500" y1="92500" x2="50500" y2="92500"/>
                        <a14:foregroundMark x1="55000" y1="92500" x2="55000" y2="92500"/>
                        <a14:foregroundMark x1="53000" y1="92500" x2="51000" y2="92500"/>
                        <a14:foregroundMark x1="48000" y1="91500" x2="46500" y2="91500"/>
                        <a14:foregroundMark x1="45500" y1="92500" x2="46000" y2="94500"/>
                        <a14:foregroundMark x1="47000" y1="95000" x2="47000" y2="95000"/>
                        <a14:foregroundMark x1="88000" y1="64000" x2="88000" y2="64000"/>
                        <a14:foregroundMark x1="92000" y1="59500" x2="92000" y2="59500"/>
                        <a14:foregroundMark x1="95000" y1="47000" x2="95000" y2="47000"/>
                        <a14:foregroundMark x1="85000" y1="24500" x2="85000" y2="24500"/>
                        <a14:foregroundMark x1="85000" y1="24500" x2="85000" y2="24500"/>
                        <a14:foregroundMark x1="58000" y1="10500" x2="58000" y2="10500"/>
                        <a14:foregroundMark x1="58000" y1="10500" x2="58000" y2="10500"/>
                        <a14:foregroundMark x1="55000" y1="10500" x2="55000" y2="10500"/>
                        <a14:foregroundMark x1="47500" y1="9500" x2="47500" y2="9500"/>
                        <a14:foregroundMark x1="26500" y1="16500" x2="26500" y2="16500"/>
                        <a14:foregroundMark x1="26500" y1="16500" x2="26500" y2="16500"/>
                        <a14:foregroundMark x1="4000" y1="45500" x2="4000" y2="45500"/>
                        <a14:foregroundMark x1="52500" y1="7500" x2="52500" y2="7500"/>
                        <a14:foregroundMark x1="48000" y1="4500" x2="48000" y2="4500"/>
                        <a14:foregroundMark x1="49500" y1="4000" x2="49500" y2="4000"/>
                        <a14:foregroundMark x1="50500" y1="4500" x2="50500" y2="4500"/>
                        <a14:foregroundMark x1="50500" y1="4500" x2="50500" y2="4500"/>
                        <a14:foregroundMark x1="49000" y1="4000" x2="49000" y2="4000"/>
                        <a14:foregroundMark x1="49000" y1="4000" x2="49000" y2="4000"/>
                        <a14:foregroundMark x1="50500" y1="3000" x2="50500" y2="3000"/>
                        <a14:foregroundMark x1="50500" y1="3000" x2="50500" y2="3000"/>
                        <a14:foregroundMark x1="97500" y1="52500" x2="97500" y2="52500"/>
                        <a14:foregroundMark x1="97500" y1="52500" x2="97500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92" y="4380503"/>
            <a:ext cx="1905000" cy="1905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21933B5-9E01-49EB-91CB-535B24030648}"/>
              </a:ext>
            </a:extLst>
          </p:cNvPr>
          <p:cNvSpPr txBox="1"/>
          <p:nvPr/>
        </p:nvSpPr>
        <p:spPr>
          <a:xfrm>
            <a:off x="458926" y="253527"/>
            <a:ext cx="47696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2">
                    <a:lumMod val="50000"/>
                  </a:schemeClr>
                </a:solidFill>
                <a:latin typeface="Dead Kansas" panose="02000000000000000000" pitchFamily="2" charset="0"/>
              </a:defRPr>
            </a:lvl1pPr>
          </a:lstStyle>
          <a:p>
            <a:r>
              <a:rPr lang="en-US" sz="6600" dirty="0"/>
              <a:t>TMDL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B0073-43A4-4662-87B1-BEBD09F3A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70" y="1652586"/>
            <a:ext cx="5210175" cy="3552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8F35E-789A-4A8A-A140-3A02210FA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090" y="1052512"/>
            <a:ext cx="5181600" cy="4752975"/>
          </a:xfrm>
          <a:prstGeom prst="rect">
            <a:avLst/>
          </a:prstGeom>
        </p:spPr>
      </p:pic>
      <p:pic>
        <p:nvPicPr>
          <p:cNvPr id="9" name="Graphic 8" descr="Internet">
            <a:extLst>
              <a:ext uri="{FF2B5EF4-FFF2-40B4-BE49-F238E27FC236}">
                <a16:creationId xmlns:a16="http://schemas.microsoft.com/office/drawing/2014/main" id="{FD81DCA5-D5A9-433A-A7F1-4B01EE533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8185" y="5309713"/>
            <a:ext cx="1311165" cy="131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21933B5-9E01-49EB-91CB-535B24030648}"/>
              </a:ext>
            </a:extLst>
          </p:cNvPr>
          <p:cNvSpPr txBox="1"/>
          <p:nvPr/>
        </p:nvSpPr>
        <p:spPr>
          <a:xfrm>
            <a:off x="646084" y="23281"/>
            <a:ext cx="2555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2">
                    <a:lumMod val="50000"/>
                  </a:schemeClr>
                </a:solidFill>
                <a:latin typeface="Dead Kansas" panose="02000000000000000000" pitchFamily="2" charset="0"/>
              </a:defRPr>
            </a:lvl1pPr>
          </a:lstStyle>
          <a:p>
            <a:pPr algn="ctr"/>
            <a:r>
              <a:rPr lang="en-US" sz="3200" dirty="0"/>
              <a:t>Integrated</a:t>
            </a:r>
            <a:r>
              <a:rPr lang="en-US" sz="4800" dirty="0"/>
              <a:t> </a:t>
            </a:r>
            <a:r>
              <a:rPr lang="en-US" sz="3200" dirty="0"/>
              <a:t>Reporting</a:t>
            </a:r>
            <a:endParaRPr lang="en-US" sz="4800" dirty="0"/>
          </a:p>
        </p:txBody>
      </p:sp>
      <p:pic>
        <p:nvPicPr>
          <p:cNvPr id="9" name="Graphic 8" descr="Internet">
            <a:extLst>
              <a:ext uri="{FF2B5EF4-FFF2-40B4-BE49-F238E27FC236}">
                <a16:creationId xmlns:a16="http://schemas.microsoft.com/office/drawing/2014/main" id="{FD81DCA5-D5A9-433A-A7F1-4B01EE533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8143" y="4120913"/>
            <a:ext cx="1311165" cy="1311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341B1B-540D-4D3C-A391-0A4ED4F56C18}"/>
              </a:ext>
            </a:extLst>
          </p:cNvPr>
          <p:cNvSpPr/>
          <p:nvPr/>
        </p:nvSpPr>
        <p:spPr>
          <a:xfrm>
            <a:off x="499644" y="5445988"/>
            <a:ext cx="2848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https://www.oregon.gov/deq/wq/Pages/2018-Integrated-Report.aspx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8D1238-0762-4B71-92FC-E806800DA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 b="34306"/>
          <a:stretch/>
        </p:blipFill>
        <p:spPr>
          <a:xfrm>
            <a:off x="1114879" y="1487318"/>
            <a:ext cx="1725270" cy="26228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A2DA69-276C-452C-A468-98EB4BE50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776" y="23281"/>
            <a:ext cx="8198068" cy="68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655BF7-1179-4E2C-9382-515CEB2E8D2E}"/>
              </a:ext>
            </a:extLst>
          </p:cNvPr>
          <p:cNvSpPr txBox="1"/>
          <p:nvPr/>
        </p:nvSpPr>
        <p:spPr>
          <a:xfrm>
            <a:off x="747190" y="371088"/>
            <a:ext cx="2914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>
                <a:solidFill>
                  <a:schemeClr val="bg2">
                    <a:lumMod val="50000"/>
                  </a:schemeClr>
                </a:solidFill>
                <a:latin typeface="Dead Kansas" panose="02000000000000000000" pitchFamily="2" charset="0"/>
              </a:defRPr>
            </a:lvl1pPr>
          </a:lstStyle>
          <a:p>
            <a:pPr algn="ctr"/>
            <a:r>
              <a:rPr lang="en-US" sz="3600" dirty="0"/>
              <a:t>Ad Hoc Committee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A614351-4BCF-4E3E-B206-5DB589083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753867" y="3891636"/>
            <a:ext cx="2820013" cy="259162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51EB36E-D7FD-47E2-A9F5-011D7AF13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8" y="1621002"/>
            <a:ext cx="2257593" cy="1847122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8EAF7B4-2544-4806-B416-3F103AE76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46" y="679263"/>
            <a:ext cx="2456106" cy="2456106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7DA41ED9-2BAD-4137-A4CE-AE315F60A9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4" b="94872" l="2123" r="22170">
                        <a14:foregroundMark x1="12028" y1="6410" x2="12028" y2="6410"/>
                        <a14:foregroundMark x1="11321" y1="3846" x2="11321" y2="3846"/>
                        <a14:foregroundMark x1="21226" y1="60256" x2="21226" y2="60256"/>
                        <a14:foregroundMark x1="17689" y1="86538" x2="17689" y2="86538"/>
                        <a14:foregroundMark x1="14623" y1="91667" x2="14623" y2="91667"/>
                        <a14:foregroundMark x1="12264" y1="94872" x2="12264" y2="94872"/>
                        <a14:foregroundMark x1="21698" y1="68590" x2="21698" y2="6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126"/>
          <a:stretch/>
        </p:blipFill>
        <p:spPr>
          <a:xfrm>
            <a:off x="8822517" y="3930725"/>
            <a:ext cx="1699255" cy="2513449"/>
          </a:xfrm>
          <a:prstGeom prst="rect">
            <a:avLst/>
          </a:prstGeom>
        </p:spPr>
      </p:pic>
      <p:pic>
        <p:nvPicPr>
          <p:cNvPr id="16" name="Graphic 15" descr="Computer">
            <a:extLst>
              <a:ext uri="{FF2B5EF4-FFF2-40B4-BE49-F238E27FC236}">
                <a16:creationId xmlns:a16="http://schemas.microsoft.com/office/drawing/2014/main" id="{F0EE408B-9FB6-4A6E-9BCC-585E11F47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9631" y="2471419"/>
            <a:ext cx="1699255" cy="1699255"/>
          </a:xfrm>
          <a:prstGeom prst="rect">
            <a:avLst/>
          </a:prstGeom>
        </p:spPr>
      </p:pic>
      <p:pic>
        <p:nvPicPr>
          <p:cNvPr id="20" name="Graphic 19" descr="Cloud Computing">
            <a:extLst>
              <a:ext uri="{FF2B5EF4-FFF2-40B4-BE49-F238E27FC236}">
                <a16:creationId xmlns:a16="http://schemas.microsoft.com/office/drawing/2014/main" id="{658619C8-D22B-465C-B2EF-48049C5360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54765" y="679263"/>
            <a:ext cx="1919884" cy="1919884"/>
          </a:xfrm>
          <a:prstGeom prst="rect">
            <a:avLst/>
          </a:prstGeom>
        </p:spPr>
      </p:pic>
      <p:pic>
        <p:nvPicPr>
          <p:cNvPr id="22" name="Picture 21" descr="A drawing of a face&#10;&#10;Description automatically generated">
            <a:extLst>
              <a:ext uri="{FF2B5EF4-FFF2-40B4-BE49-F238E27FC236}">
                <a16:creationId xmlns:a16="http://schemas.microsoft.com/office/drawing/2014/main" id="{8DB80A78-678F-4874-96B8-2DD36374ED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20" y="3722632"/>
            <a:ext cx="4275155" cy="1699254"/>
          </a:xfrm>
          <a:prstGeom prst="rect">
            <a:avLst/>
          </a:prstGeom>
        </p:spPr>
      </p:pic>
      <p:pic>
        <p:nvPicPr>
          <p:cNvPr id="3" name="Graphic 2" descr="Snowflake">
            <a:extLst>
              <a:ext uri="{FF2B5EF4-FFF2-40B4-BE49-F238E27FC236}">
                <a16:creationId xmlns:a16="http://schemas.microsoft.com/office/drawing/2014/main" id="{EFEEE762-D367-4B4D-91DB-0A8B1110E8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38798" y="57215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90F7-AEC8-4032-93DA-5FD5AA775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LOC Advocacy</a:t>
            </a:r>
          </a:p>
        </p:txBody>
      </p:sp>
    </p:spTree>
    <p:extLst>
      <p:ext uri="{BB962C8B-B14F-4D97-AF65-F5344CB8AC3E}">
        <p14:creationId xmlns:p14="http://schemas.microsoft.com/office/powerpoint/2010/main" val="240418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1D6B-87B8-4053-9C95-2E966738C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73" y="17936"/>
            <a:ext cx="9601200" cy="1143000"/>
          </a:xfrm>
        </p:spPr>
        <p:txBody>
          <a:bodyPr/>
          <a:lstStyle/>
          <a:p>
            <a:r>
              <a:rPr lang="en-US" b="1" dirty="0"/>
              <a:t>LOC’s Advocacy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AB228-9E12-4E90-9BAB-9B0A76049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2" y="1160936"/>
            <a:ext cx="10706099" cy="5468464"/>
          </a:xfrm>
        </p:spPr>
        <p:txBody>
          <a:bodyPr>
            <a:normAutofit/>
          </a:bodyPr>
          <a:lstStyle/>
          <a:p>
            <a:r>
              <a:rPr lang="en-US" sz="2800" dirty="0"/>
              <a:t>What we do:</a:t>
            </a:r>
          </a:p>
          <a:p>
            <a:pPr lvl="1"/>
            <a:r>
              <a:rPr lang="en-US" dirty="0"/>
              <a:t>Interim: Setting LOC’s legislative agenda</a:t>
            </a:r>
          </a:p>
          <a:p>
            <a:pPr lvl="2"/>
            <a:r>
              <a:rPr lang="en-US" dirty="0"/>
              <a:t>Policy Committee Process</a:t>
            </a:r>
          </a:p>
          <a:p>
            <a:pPr lvl="1"/>
            <a:r>
              <a:rPr lang="en-US" dirty="0"/>
              <a:t>Rulemaking and state agency outreach/coordination</a:t>
            </a:r>
          </a:p>
          <a:p>
            <a:pPr lvl="1"/>
            <a:r>
              <a:rPr lang="en-US" dirty="0"/>
              <a:t>Stakeholder engagement/communication</a:t>
            </a:r>
          </a:p>
          <a:p>
            <a:pPr lvl="1"/>
            <a:r>
              <a:rPr lang="en-US" dirty="0"/>
              <a:t>Legislative engagement during session</a:t>
            </a:r>
          </a:p>
          <a:p>
            <a:pPr lvl="2"/>
            <a:r>
              <a:rPr lang="en-US" dirty="0"/>
              <a:t>Tracking ~ 1200 bills + for cities</a:t>
            </a:r>
          </a:p>
          <a:p>
            <a:pPr lvl="2"/>
            <a:r>
              <a:rPr lang="en-US" dirty="0"/>
              <a:t>Pro-active legislation vs. playing defensive role</a:t>
            </a:r>
          </a:p>
          <a:p>
            <a:pPr lvl="2"/>
            <a:r>
              <a:rPr lang="en-US" dirty="0"/>
              <a:t>Leveraging relationships/coalitions (knowing who the players are</a:t>
            </a:r>
          </a:p>
          <a:p>
            <a:pPr lvl="2"/>
            <a:r>
              <a:rPr lang="en-US" dirty="0"/>
              <a:t>Knowing the process (timing, legislative rules, amendment tracking, testimony, legislator meetings, etc.)</a:t>
            </a:r>
          </a:p>
          <a:p>
            <a:r>
              <a:rPr lang="en-US" sz="2800" dirty="0"/>
              <a:t>What we don’t do:</a:t>
            </a:r>
          </a:p>
          <a:p>
            <a:pPr lvl="1"/>
            <a:r>
              <a:rPr lang="en-US" dirty="0"/>
              <a:t>Campaign contributions</a:t>
            </a:r>
          </a:p>
          <a:p>
            <a:pPr lvl="1"/>
            <a:r>
              <a:rPr lang="en-US" dirty="0"/>
              <a:t>Ballot measures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03A5A-7EA5-4008-A315-914250E73976}"/>
              </a:ext>
            </a:extLst>
          </p:cNvPr>
          <p:cNvSpPr txBox="1"/>
          <p:nvPr/>
        </p:nvSpPr>
        <p:spPr>
          <a:xfrm>
            <a:off x="6924729" y="4984177"/>
            <a:ext cx="4495800" cy="142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200" i="1" dirty="0">
                <a:solidFill>
                  <a:srgbClr val="164B4F"/>
                </a:solidFill>
                <a:latin typeface="Book Antiqua" panose="02040602050305030304" pitchFamily="18" charset="0"/>
              </a:rPr>
              <a:t>“If you’re not at the table, you are likely to be on the menu!’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DC8C66-8FFE-4DCB-ADE5-3CB8E5766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26" y="1771023"/>
            <a:ext cx="3581400" cy="238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0C3F0B-44E5-46D8-9CBA-B86BBADF4D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6" b="97971" l="2558" r="99488">
                        <a14:foregroundMark x1="23593" y1="48027" x2="18350" y2="46900"/>
                        <a14:foregroundMark x1="8632" y1="43743" x2="8632" y2="43743"/>
                        <a14:foregroundMark x1="15217" y1="45321" x2="15217" y2="45321"/>
                        <a14:foregroundMark x1="15473" y1="45321" x2="15473" y2="45321"/>
                        <a14:foregroundMark x1="14130" y1="41826" x2="14130" y2="41826"/>
                        <a14:foregroundMark x1="13491" y1="36302" x2="13491" y2="36302"/>
                        <a14:foregroundMark x1="13491" y1="34047" x2="13491" y2="34047"/>
                        <a14:foregroundMark x1="13491" y1="34047" x2="14834" y2="33596"/>
                        <a14:foregroundMark x1="15665" y1="28523" x2="15665" y2="28523"/>
                        <a14:foregroundMark x1="15665" y1="25817" x2="15665" y2="25817"/>
                        <a14:foregroundMark x1="7545" y1="46449" x2="7545" y2="46449"/>
                        <a14:foregroundMark x1="7545" y1="46900" x2="7545" y2="46900"/>
                        <a14:foregroundMark x1="7545" y1="46900" x2="7545" y2="46900"/>
                        <a14:foregroundMark x1="7545" y1="46900" x2="7545" y2="46900"/>
                        <a14:foregroundMark x1="3581" y1="47238" x2="3581" y2="47238"/>
                        <a14:foregroundMark x1="3772" y1="47238" x2="3772" y2="47238"/>
                        <a14:foregroundMark x1="3772" y1="47238" x2="3772" y2="47238"/>
                        <a14:foregroundMark x1="33568" y1="42954" x2="33568" y2="42954"/>
                        <a14:foregroundMark x1="33568" y1="42954" x2="33568" y2="42954"/>
                        <a14:foregroundMark x1="33568" y1="42954" x2="33568" y2="42954"/>
                        <a14:foregroundMark x1="33312" y1="42954" x2="33312" y2="42954"/>
                        <a14:foregroundMark x1="94821" y1="59301" x2="94821" y2="59301"/>
                        <a14:foregroundMark x1="94821" y1="59639" x2="94821" y2="59639"/>
                        <a14:foregroundMark x1="96803" y1="32018" x2="96803" y2="32018"/>
                        <a14:foregroundMark x1="96803" y1="31680" x2="96803" y2="31680"/>
                        <a14:foregroundMark x1="97698" y1="58850" x2="97698" y2="58850"/>
                        <a14:foregroundMark x1="97698" y1="58512" x2="97698" y2="58512"/>
                        <a14:foregroundMark x1="11957" y1="56144" x2="11957" y2="56144"/>
                        <a14:foregroundMark x1="11957" y1="56144" x2="11957" y2="56144"/>
                        <a14:foregroundMark x1="2685" y1="88050" x2="2685" y2="88050"/>
                        <a14:foregroundMark x1="2877" y1="88050" x2="2877" y2="88050"/>
                        <a14:foregroundMark x1="7545" y1="91206" x2="7545" y2="91206"/>
                        <a14:foregroundMark x1="7545" y1="91206" x2="7545" y2="91206"/>
                        <a14:foregroundMark x1="8824" y1="89177" x2="8824" y2="89177"/>
                        <a14:foregroundMark x1="8824" y1="89177" x2="8824" y2="89177"/>
                        <a14:foregroundMark x1="13683" y1="90755" x2="13683" y2="90755"/>
                        <a14:foregroundMark x1="13683" y1="90755" x2="13683" y2="90755"/>
                        <a14:foregroundMark x1="13491" y1="90417" x2="13491" y2="90417"/>
                        <a14:foregroundMark x1="13491" y1="90417" x2="13491" y2="90417"/>
                        <a14:foregroundMark x1="8824" y1="88839" x2="8824" y2="88839"/>
                        <a14:foregroundMark x1="8824" y1="88839" x2="8824" y2="88839"/>
                        <a14:foregroundMark x1="19885" y1="91545" x2="19885" y2="91545"/>
                        <a14:foregroundMark x1="19885" y1="91545" x2="19885" y2="91545"/>
                        <a14:foregroundMark x1="18990" y1="98196" x2="18990" y2="98196"/>
                        <a14:foregroundMark x1="18990" y1="98196" x2="18990" y2="98196"/>
                        <a14:foregroundMark x1="24744" y1="94250" x2="24744" y2="94250"/>
                        <a14:foregroundMark x1="24744" y1="94250" x2="24744" y2="94250"/>
                        <a14:foregroundMark x1="24744" y1="92672" x2="24744" y2="92672"/>
                        <a14:foregroundMark x1="24744" y1="92672" x2="24744" y2="92672"/>
                        <a14:foregroundMark x1="5754" y1="56595" x2="5754" y2="56595"/>
                        <a14:foregroundMark x1="5754" y1="56595" x2="5754" y2="56595"/>
                        <a14:foregroundMark x1="98785" y1="32018" x2="98785" y2="32018"/>
                        <a14:foregroundMark x1="98785" y1="32018" x2="98785" y2="32018"/>
                        <a14:foregroundMark x1="99041" y1="59301" x2="99041" y2="59301"/>
                        <a14:foregroundMark x1="99488" y1="32018" x2="99488" y2="32018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44565" y1="14543" x2="44565" y2="14543"/>
                        <a14:backgroundMark x1="23849" y1="74408" x2="60678" y2="79143"/>
                        <a14:backgroundMark x1="60678" y1="79143" x2="46419" y2="75986"/>
                        <a14:backgroundMark x1="46419" y1="75986" x2="54731" y2="7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901"/>
          <a:stretch/>
        </p:blipFill>
        <p:spPr>
          <a:xfrm>
            <a:off x="8966137" y="178599"/>
            <a:ext cx="2862072" cy="12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ood Type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.xml><?xml version="1.0" encoding="utf-8"?>
<a:themeOverride xmlns:a="http://schemas.openxmlformats.org/drawingml/2006/main">
  <a:clrScheme name="Wood Type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</TotalTime>
  <Words>883</Words>
  <Application>Microsoft Office PowerPoint</Application>
  <PresentationFormat>Widescreen</PresentationFormat>
  <Paragraphs>131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Aldhabi</vt:lpstr>
      <vt:lpstr>Arial</vt:lpstr>
      <vt:lpstr>Bodoni MT</vt:lpstr>
      <vt:lpstr>Book Antiqua</vt:lpstr>
      <vt:lpstr>Calibri</vt:lpstr>
      <vt:lpstr>Calibri Light</vt:lpstr>
      <vt:lpstr>Dead Kansas</vt:lpstr>
      <vt:lpstr>Euphemia</vt:lpstr>
      <vt:lpstr>Georgia</vt:lpstr>
      <vt:lpstr>Gill Sans MT</vt:lpstr>
      <vt:lpstr>Perpetua</vt:lpstr>
      <vt:lpstr>Rockwell</vt:lpstr>
      <vt:lpstr>Rockwell Condensed</vt:lpstr>
      <vt:lpstr>Wingdings</vt:lpstr>
      <vt:lpstr>Wood Type</vt:lpstr>
      <vt:lpstr>Parcel</vt:lpstr>
      <vt:lpstr>Office Theme</vt:lpstr>
      <vt:lpstr>Serenity 16x9</vt:lpstr>
      <vt:lpstr>TMDL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 Advocacy</vt:lpstr>
      <vt:lpstr>LOC’s Advocacy Program</vt:lpstr>
      <vt:lpstr>Quick Facts –  Oregon Legislative Process</vt:lpstr>
      <vt:lpstr>PowerPoint Presentation</vt:lpstr>
      <vt:lpstr>Additional Tips…</vt:lpstr>
      <vt:lpstr>PowerPoint Presentation</vt:lpstr>
      <vt:lpstr>Alyrica Lease</vt:lpstr>
      <vt:lpstr>PowerPoint Presentation</vt:lpstr>
      <vt:lpstr>PowerPoint Presentation</vt:lpstr>
      <vt:lpstr>Sheriff’s Office Contract</vt:lpstr>
      <vt:lpstr>PowerPoint Presentation</vt:lpstr>
      <vt:lpstr>Canal Company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Right-of-Ways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 Scott McDowell</dc:creator>
  <cp:lastModifiedBy>S. Scott McDowell</cp:lastModifiedBy>
  <cp:revision>44</cp:revision>
  <cp:lastPrinted>2019-11-27T17:51:32Z</cp:lastPrinted>
  <dcterms:created xsi:type="dcterms:W3CDTF">2019-09-14T17:09:26Z</dcterms:created>
  <dcterms:modified xsi:type="dcterms:W3CDTF">2019-11-27T17:52:03Z</dcterms:modified>
</cp:coreProperties>
</file>