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sldIdLst>
    <p:sldId id="256" r:id="rId5"/>
    <p:sldId id="1162" r:id="rId6"/>
    <p:sldId id="262" r:id="rId7"/>
    <p:sldId id="264" r:id="rId8"/>
    <p:sldId id="257" r:id="rId9"/>
    <p:sldId id="258" r:id="rId10"/>
    <p:sldId id="260" r:id="rId11"/>
    <p:sldId id="259" r:id="rId12"/>
    <p:sldId id="266" r:id="rId13"/>
    <p:sldId id="267" r:id="rId14"/>
    <p:sldId id="268" r:id="rId15"/>
    <p:sldId id="269" r:id="rId16"/>
    <p:sldId id="1171" r:id="rId17"/>
    <p:sldId id="453" r:id="rId18"/>
    <p:sldId id="454" r:id="rId19"/>
    <p:sldId id="456" r:id="rId20"/>
    <p:sldId id="1158" r:id="rId21"/>
    <p:sldId id="1163" r:id="rId22"/>
    <p:sldId id="1176" r:id="rId23"/>
    <p:sldId id="1177" r:id="rId24"/>
    <p:sldId id="1178" r:id="rId25"/>
    <p:sldId id="1179" r:id="rId26"/>
    <p:sldId id="1160" r:id="rId27"/>
    <p:sldId id="1164" r:id="rId28"/>
    <p:sldId id="888" r:id="rId29"/>
    <p:sldId id="1155" r:id="rId30"/>
    <p:sldId id="1154" r:id="rId31"/>
    <p:sldId id="893" r:id="rId32"/>
    <p:sldId id="894" r:id="rId33"/>
    <p:sldId id="910" r:id="rId34"/>
    <p:sldId id="902" r:id="rId35"/>
    <p:sldId id="1157" r:id="rId36"/>
    <p:sldId id="1156" r:id="rId37"/>
    <p:sldId id="912" r:id="rId38"/>
    <p:sldId id="1151" r:id="rId39"/>
    <p:sldId id="1180" r:id="rId40"/>
    <p:sldId id="964" r:id="rId41"/>
    <p:sldId id="923" r:id="rId42"/>
    <p:sldId id="451" r:id="rId43"/>
    <p:sldId id="1175" r:id="rId44"/>
    <p:sldId id="1165" r:id="rId45"/>
    <p:sldId id="1166" r:id="rId46"/>
    <p:sldId id="1168" r:id="rId47"/>
    <p:sldId id="1182" r:id="rId48"/>
    <p:sldId id="1169" r:id="rId49"/>
    <p:sldId id="1170" r:id="rId50"/>
    <p:sldId id="1181" r:id="rId51"/>
    <p:sldId id="1172" r:id="rId52"/>
    <p:sldId id="1173" r:id="rId53"/>
    <p:sldId id="1174" r:id="rId54"/>
    <p:sldId id="1183" r:id="rId55"/>
    <p:sldId id="1184" r:id="rId56"/>
    <p:sldId id="1185" r:id="rId57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174" autoAdjust="0"/>
  </p:normalViewPr>
  <p:slideViewPr>
    <p:cSldViewPr snapToGrid="0">
      <p:cViewPr varScale="1">
        <p:scale>
          <a:sx n="46" d="100"/>
          <a:sy n="46" d="100"/>
        </p:scale>
        <p:origin x="912" y="4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1BEEA-9CE0-46A2-AD21-ACF34FCD8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D98FB-705D-47B2-ADF4-324E43FC1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B596B-5BA8-40C5-A2EB-F54F9D8F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89209-DFD4-47A5-A0E0-7FAF0B9A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C7148-7321-4156-A2DA-5A763001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71652"/>
      </p:ext>
    </p:extLst>
  </p:cSld>
  <p:clrMapOvr>
    <a:masterClrMapping/>
  </p:clrMapOvr>
  <p:transition spd="med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C5D2-3D0C-4C05-BB74-DE1E0DC4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120C4-3588-41BC-AAE3-8CFDC9CD6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0D74D-93F8-4EE4-B0AD-BDC6C7962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828BB-066D-4FAD-9763-819514274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3DB0-0FAA-4F1B-BA08-0A9344B7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38660"/>
      </p:ext>
    </p:extLst>
  </p:cSld>
  <p:clrMapOvr>
    <a:masterClrMapping/>
  </p:clrMapOvr>
  <p:transition spd="med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F5755-213A-4324-9032-9A7945417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97046-A765-40C5-B234-BA952222F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C465C-F287-430F-9FA6-E31DAD86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F7C70-D0FC-4A67-94F2-443A0705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07FDA-9FA7-4027-868C-464F4B3F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61214"/>
      </p:ext>
    </p:extLst>
  </p:cSld>
  <p:clrMapOvr>
    <a:masterClrMapping/>
  </p:clrMapOvr>
  <p:transition spd="med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1C61-F4DC-4AAB-80C6-5094AF91F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6F5D9-4052-4CAE-8156-5B3DBE09E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E44EE-8DD7-434D-B41F-CC178137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911E-8A25-4DB0-8160-EC7AD8B6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237A0-707B-4124-9381-F6C8A28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07427"/>
      </p:ext>
    </p:extLst>
  </p:cSld>
  <p:clrMapOvr>
    <a:masterClrMapping/>
  </p:clrMapOvr>
  <p:transition spd="med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63EF-AF71-46AE-AD2C-AD89F2FC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FC37-E4CB-4F89-BF70-BC4BE2716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9E182-BBC8-4024-AB02-253151D9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EBB7F-E393-4D46-928B-E82E0DB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3CFDD-16F9-444D-8990-CFC29466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48913"/>
      </p:ext>
    </p:extLst>
  </p:cSld>
  <p:clrMapOvr>
    <a:masterClrMapping/>
  </p:clrMapOvr>
  <p:transition spd="med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DF83-228F-43C0-9543-041163E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AD260-7D8B-410F-BD29-5CAEA04AE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A437B-1358-404B-8115-91EB19C8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B437B-7E6D-43DF-8851-D429DEBF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11C1-41D2-4D66-8052-9429396D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46954"/>
      </p:ext>
    </p:extLst>
  </p:cSld>
  <p:clrMapOvr>
    <a:masterClrMapping/>
  </p:clrMapOvr>
  <p:transition spd="med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C4F6-5E47-4080-9684-E0BF18DD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185F-F24D-4FB4-A194-D4B6467DF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87902-59F6-4B46-8426-52961897E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E4597-F8AE-48F4-9C47-6C7F682C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C8C47-75FF-4511-B821-EA8A078E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994E2-CEC0-4E09-87F6-457BF839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20020"/>
      </p:ext>
    </p:extLst>
  </p:cSld>
  <p:clrMapOvr>
    <a:masterClrMapping/>
  </p:clrMapOvr>
  <p:transition spd="med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20EC-304B-46E1-B75F-62FC2BA9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9DBB1-A5FF-49A3-888B-6D4B61E4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12D7-1E78-42D1-AC0E-01A81F12C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0B532-96B5-4361-8989-DD32E39AE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A99BE-637B-4281-BABE-723C1D5F9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CA07EF-84DF-45D4-B270-0EB9365F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66B01-CB08-4798-B9B2-7D6152C7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37507-A392-4812-BEF8-844DF7B6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11050"/>
      </p:ext>
    </p:extLst>
  </p:cSld>
  <p:clrMapOvr>
    <a:masterClrMapping/>
  </p:clrMapOvr>
  <p:transition spd="med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3FD0-90B6-4F4A-9B16-6A229CF7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96DD8-2FCD-44F3-BA2B-AE49D383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74AB4-1816-4F53-A089-A5656235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C72B7-F03D-49A6-B611-A1F2E529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81018"/>
      </p:ext>
    </p:extLst>
  </p:cSld>
  <p:clrMapOvr>
    <a:masterClrMapping/>
  </p:clrMapOvr>
  <p:transition spd="med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003EF-6442-43D8-9557-5BB0DEE4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75240-87BB-431D-84AB-84E41F29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4EBBB-EE6C-40AE-9260-2A00C7CC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651045"/>
      </p:ext>
    </p:extLst>
  </p:cSld>
  <p:clrMapOvr>
    <a:masterClrMapping/>
  </p:clrMapOvr>
  <p:transition spd="med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3F92-E171-41F9-9997-2D2A9AEC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F90F7-CAF2-45C2-8746-0047050E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246AD-B355-498E-8F45-8CA9E58D3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B0DF-5270-409C-92A8-26C864C5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8F67-7E21-4B31-83E3-9555F0FB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263D6-2464-4FFA-9CCB-AFABFFDF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63442"/>
      </p:ext>
    </p:extLst>
  </p:cSld>
  <p:clrMapOvr>
    <a:masterClrMapping/>
  </p:clrMapOvr>
  <p:transition spd="med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6EE0-46AF-421E-8AC6-E098120F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4BAA2-3D0B-45E8-ABFD-689C16CC4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A9311-29DE-4E3D-9EF9-EBCA31AF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3C3A2-91A2-4A8B-B6E1-ED7A5E9D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FC3DD-0B2C-42CE-9A62-54D1560F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98847"/>
      </p:ext>
    </p:extLst>
  </p:cSld>
  <p:clrMapOvr>
    <a:masterClrMapping/>
  </p:clrMapOvr>
  <p:transition spd="med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D194-3491-4EC4-B8B0-C3795694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5FBA3-D915-4B5A-8F62-BC7EDE23F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7D92D-D3F1-4013-8E39-02C006DAD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6BC65-4E91-43FC-A421-00961BD3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4C37A-80AA-4333-8261-71D6AF64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2BACF-4FDE-49DF-A0FB-FA372A2A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41681"/>
      </p:ext>
    </p:extLst>
  </p:cSld>
  <p:clrMapOvr>
    <a:masterClrMapping/>
  </p:clrMapOvr>
  <p:transition spd="med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8A23-77F3-485A-A199-14484F76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FD66A-A3B4-4F69-9BCC-62957B8CD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4678C-E67B-44DB-8DF8-B8233AB4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28E6-7FDF-42D6-979F-04A5FB31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DA7EF-A368-4B06-8E89-C0E2C841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41452"/>
      </p:ext>
    </p:extLst>
  </p:cSld>
  <p:clrMapOvr>
    <a:masterClrMapping/>
  </p:clrMapOvr>
  <p:transition spd="med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3FB7E-C5B7-4CA3-9698-D14E693BD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70F62-E8FA-4C50-85E6-4D24FA67D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2BCF-4765-44E3-8EB9-7487F723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4FF6-60CF-4BD1-AC0B-8515E1AC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2FD0-7D59-4DBB-9C84-AFA9287F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79447"/>
      </p:ext>
    </p:extLst>
  </p:cSld>
  <p:clrMapOvr>
    <a:masterClrMapping/>
  </p:clrMapOvr>
  <p:transition spd="med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8106B-0205-410C-9D71-8305D041D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36A8A-C3BA-4DC7-AF44-CA845EB0E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1CCC1-5A08-4DD2-82C0-6A2A474F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ECD39-4B06-47AE-B7EC-D9E7D3A2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645FC-EDEF-48B6-ADB7-026D09E4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11337"/>
      </p:ext>
    </p:extLst>
  </p:cSld>
  <p:clrMapOvr>
    <a:masterClrMapping/>
  </p:clrMapOvr>
  <p:transition spd="med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0C6F-6380-4CF6-BF8E-BD0C9CFF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1A91C-7E8D-47DC-81E0-D9E3F32AD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A00BC-9533-44D2-A5B4-D03B77036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69CD-F5EA-4BFF-87D8-F988D7C1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13D92-84BB-48A4-B8F2-FF718FD1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97016"/>
      </p:ext>
    </p:extLst>
  </p:cSld>
  <p:clrMapOvr>
    <a:masterClrMapping/>
  </p:clrMapOvr>
  <p:transition spd="med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8AD3-C94E-4DFA-ADD1-1338921A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6EF7A-230E-454B-8908-73D8AF697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44111-764E-4421-990C-38A71BC2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99B22-5A59-43E9-942F-45BE390A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92D1F-9BCF-4181-B971-B6F2D451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96030"/>
      </p:ext>
    </p:extLst>
  </p:cSld>
  <p:clrMapOvr>
    <a:masterClrMapping/>
  </p:clrMapOvr>
  <p:transition spd="med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F41-7501-4B24-AEE9-C3F48ED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A993-1675-4557-8EB5-865B3FA31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89622-9E89-46DC-8369-F3F2EBA6B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41778-B18E-410C-A0DE-888176FA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A53F5-A57C-4B02-9CA9-48EF0CC2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F3B04-F13F-49D9-9CFB-E52CC6FC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86935"/>
      </p:ext>
    </p:extLst>
  </p:cSld>
  <p:clrMapOvr>
    <a:masterClrMapping/>
  </p:clrMapOvr>
  <p:transition spd="med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9102-3426-4F03-ABA6-16FF3E2C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16D4E-6C0F-41EA-8DA8-D3F5D454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AAEA4-677C-42C7-9485-BBAE0C597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FB8EB-5632-40A6-BD77-2F4D42A13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01C7C-00B3-47F5-861D-343528033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E3E86-6A33-4A99-A95B-DBC32EE8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B4007-AF6E-4BC2-8078-7FF5FC39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F6B22-83B4-4F13-B1BF-C9D00DBE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87630"/>
      </p:ext>
    </p:extLst>
  </p:cSld>
  <p:clrMapOvr>
    <a:masterClrMapping/>
  </p:clrMapOvr>
  <p:transition spd="med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43D5-C650-47DD-99E4-1D5CEAC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A6210-DB92-4BAE-820C-205A0ED1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06CC8-5F24-47CD-A1BF-286C5268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F22FE-DA54-4208-9DF4-369C5E2A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05239"/>
      </p:ext>
    </p:extLst>
  </p:cSld>
  <p:clrMapOvr>
    <a:masterClrMapping/>
  </p:clrMapOvr>
  <p:transition spd="med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BBF5C-C162-49B7-8F70-D929C3D9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17C886-D44D-4223-BBAD-E85D77D7D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19B1E-4C6F-41A8-9D7C-F699F7DC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70373"/>
      </p:ext>
    </p:extLst>
  </p:cSld>
  <p:clrMapOvr>
    <a:masterClrMapping/>
  </p:clrMapOvr>
  <p:transition spd="med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8286-7074-4C4D-AB94-C3F7B9DD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AFA22-DC11-40F7-A78E-C51404FDC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86617-C994-426C-95DB-1689E5015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906C-0D56-48F0-BB11-BEBE61DE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1D337-916D-4B2B-B826-349450C1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8345"/>
      </p:ext>
    </p:extLst>
  </p:cSld>
  <p:clrMapOvr>
    <a:masterClrMapping/>
  </p:clrMapOvr>
  <p:transition spd="med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4AEF2-15A7-469A-9824-5E27A4D8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F50E5-BD52-4AFE-9D02-282BB72A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A80E-43D5-463F-8781-7CBDC4486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13DA7-8947-41A9-A4BF-4A88699F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0576E-0A2E-4574-849E-B87EAA84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6F05A-35CE-4D29-BFF9-2859F05F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41910"/>
      </p:ext>
    </p:extLst>
  </p:cSld>
  <p:clrMapOvr>
    <a:masterClrMapping/>
  </p:clrMapOvr>
  <p:transition spd="med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E8B53-3752-4B1E-9C89-6CEDC2F8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612C07-4968-4980-8792-AA9DCA1F0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BC4D5-A369-48C8-8E46-838BE4180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E8F22-7D89-4959-8DDE-DEF9A88C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904E5-28A8-49AC-AC32-10F6C5E5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CA63F-5362-45C9-BBC6-56DCAE57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10707"/>
      </p:ext>
    </p:extLst>
  </p:cSld>
  <p:clrMapOvr>
    <a:masterClrMapping/>
  </p:clrMapOvr>
  <p:transition spd="med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5F4C0-6CBF-4518-9A8B-703ACDDE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3719C-54A1-4137-B4BD-36C4A5C83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FC3BA-DFA0-42B0-B6B1-50BA7FDFB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791AA-466B-45EF-9472-1FC2D26E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C2031-7134-4721-A94C-83210A36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71174"/>
      </p:ext>
    </p:extLst>
  </p:cSld>
  <p:clrMapOvr>
    <a:masterClrMapping/>
  </p:clrMapOvr>
  <p:transition spd="med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A3F2F-0888-42A2-AD01-F6D92F59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D9768-FDC5-4E68-B66E-02D47B71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721B2-7C48-4652-BC13-9EC68EE6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B9DC6-E9EC-4D4C-B703-479A46E0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51E5-C7A1-40AA-9C3A-D60578B1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81465"/>
      </p:ext>
    </p:extLst>
  </p:cSld>
  <p:clrMapOvr>
    <a:masterClrMapping/>
  </p:clrMapOvr>
  <p:transition spd="med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1C61-F4DC-4AAB-80C6-5094AF91F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6F5D9-4052-4CAE-8156-5B3DBE09E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E44EE-8DD7-434D-B41F-CC178137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911E-8A25-4DB0-8160-EC7AD8B6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237A0-707B-4124-9381-F6C8A28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79333"/>
      </p:ext>
    </p:extLst>
  </p:cSld>
  <p:clrMapOvr>
    <a:masterClrMapping/>
  </p:clrMapOvr>
  <p:transition spd="med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63EF-AF71-46AE-AD2C-AD89F2FC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FC37-E4CB-4F89-BF70-BC4BE2716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9E182-BBC8-4024-AB02-253151D9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EBB7F-E393-4D46-928B-E82E0DB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3CFDD-16F9-444D-8990-CFC29466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43652"/>
      </p:ext>
    </p:extLst>
  </p:cSld>
  <p:clrMapOvr>
    <a:masterClrMapping/>
  </p:clrMapOvr>
  <p:transition spd="med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DF83-228F-43C0-9543-041163E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AD260-7D8B-410F-BD29-5CAEA04AE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A437B-1358-404B-8115-91EB19C8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B437B-7E6D-43DF-8851-D429DEBF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11C1-41D2-4D66-8052-9429396D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73297"/>
      </p:ext>
    </p:extLst>
  </p:cSld>
  <p:clrMapOvr>
    <a:masterClrMapping/>
  </p:clrMapOvr>
  <p:transition spd="med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C4F6-5E47-4080-9684-E0BF18DD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185F-F24D-4FB4-A194-D4B6467DF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87902-59F6-4B46-8426-52961897E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E4597-F8AE-48F4-9C47-6C7F682C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C8C47-75FF-4511-B821-EA8A078E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994E2-CEC0-4E09-87F6-457BF839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05812"/>
      </p:ext>
    </p:extLst>
  </p:cSld>
  <p:clrMapOvr>
    <a:masterClrMapping/>
  </p:clrMapOvr>
  <p:transition spd="med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20EC-304B-46E1-B75F-62FC2BA9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9DBB1-A5FF-49A3-888B-6D4B61E4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12D7-1E78-42D1-AC0E-01A81F12C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0B532-96B5-4361-8989-DD32E39AE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A99BE-637B-4281-BABE-723C1D5F9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CA07EF-84DF-45D4-B270-0EB9365F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66B01-CB08-4798-B9B2-7D6152C7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37507-A392-4812-BEF8-844DF7B6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8778"/>
      </p:ext>
    </p:extLst>
  </p:cSld>
  <p:clrMapOvr>
    <a:masterClrMapping/>
  </p:clrMapOvr>
  <p:transition spd="med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3FD0-90B6-4F4A-9B16-6A229CF7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96DD8-2FCD-44F3-BA2B-AE49D383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74AB4-1816-4F53-A089-A5656235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C72B7-F03D-49A6-B611-A1F2E529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25445"/>
      </p:ext>
    </p:extLst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DE00-7749-4109-8258-DEB5CEC1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DD29C-3880-47F5-99B6-984755B85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D0EBA-95C1-4C4E-9A39-CE1AA1C7C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7131E-0C9A-4742-BD3E-2E5F1320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3F1BB-3316-42B3-97C1-154AD1E8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9532-396F-44AA-BC72-A4BE962D4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46313"/>
      </p:ext>
    </p:extLst>
  </p:cSld>
  <p:clrMapOvr>
    <a:masterClrMapping/>
  </p:clrMapOvr>
  <p:transition spd="med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003EF-6442-43D8-9557-5BB0DEE4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75240-87BB-431D-84AB-84E41F29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4EBBB-EE6C-40AE-9260-2A00C7CC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96964"/>
      </p:ext>
    </p:extLst>
  </p:cSld>
  <p:clrMapOvr>
    <a:masterClrMapping/>
  </p:clrMapOvr>
  <p:transition spd="med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3F92-E171-41F9-9997-2D2A9AEC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F90F7-CAF2-45C2-8746-0047050E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246AD-B355-498E-8F45-8CA9E58D3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B0DF-5270-409C-92A8-26C864C5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8F67-7E21-4B31-83E3-9555F0FB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263D6-2464-4FFA-9CCB-AFABFFDF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3892"/>
      </p:ext>
    </p:extLst>
  </p:cSld>
  <p:clrMapOvr>
    <a:masterClrMapping/>
  </p:clrMapOvr>
  <p:transition spd="med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D194-3491-4EC4-B8B0-C3795694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5FBA3-D915-4B5A-8F62-BC7EDE23F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7D92D-D3F1-4013-8E39-02C006DAD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6BC65-4E91-43FC-A421-00961BD3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4C37A-80AA-4333-8261-71D6AF64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2BACF-4FDE-49DF-A0FB-FA372A2A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94294"/>
      </p:ext>
    </p:extLst>
  </p:cSld>
  <p:clrMapOvr>
    <a:masterClrMapping/>
  </p:clrMapOvr>
  <p:transition spd="med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8A23-77F3-485A-A199-14484F76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FD66A-A3B4-4F69-9BCC-62957B8CD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4678C-E67B-44DB-8DF8-B8233AB4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28E6-7FDF-42D6-979F-04A5FB31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DA7EF-A368-4B06-8E89-C0E2C841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59069"/>
      </p:ext>
    </p:extLst>
  </p:cSld>
  <p:clrMapOvr>
    <a:masterClrMapping/>
  </p:clrMapOvr>
  <p:transition spd="med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3FB7E-C5B7-4CA3-9698-D14E693BD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70F62-E8FA-4C50-85E6-4D24FA67D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2BCF-4765-44E3-8EB9-7487F723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4FF6-60CF-4BD1-AC0B-8515E1AC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2FD0-7D59-4DBB-9C84-AFA9287F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07864"/>
      </p:ext>
    </p:extLst>
  </p:cSld>
  <p:clrMapOvr>
    <a:masterClrMapping/>
  </p:clrMapOvr>
  <p:transition spd="med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70DB-8B40-4536-B5ED-D6B55E85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47897-605A-4936-B2DA-308B67DC6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451C2-5F62-4324-ACB9-656F27676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D3424-C8C9-4696-A26B-C3E38AA1A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7E4689-FE6E-454D-AD5D-F36602B08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06FCB-8AA2-40E5-ADC4-D14D51AD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51FB6-8243-4A78-A455-9034475C0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F6696-2944-444B-8923-0C91EE3F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64071"/>
      </p:ext>
    </p:extLst>
  </p:cSld>
  <p:clrMapOvr>
    <a:masterClrMapping/>
  </p:clrMapOvr>
  <p:transition spd="med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D316-F559-46F7-AEA5-4824BD82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B5966-1156-47BC-B60F-7EAB5406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73491-F850-41AB-B588-DB6F3CAF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98CE3-77AE-4F84-877E-1AA75696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23140"/>
      </p:ext>
    </p:extLst>
  </p:cSld>
  <p:clrMapOvr>
    <a:masterClrMapping/>
  </p:clrMapOvr>
  <p:transition spd="med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1ACF45-6B23-4F6B-ABD8-B0CEF0D8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62659-F975-4898-A661-D85F1068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0788D-35AC-4BB1-BB15-9806A4DE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88651"/>
      </p:ext>
    </p:extLst>
  </p:cSld>
  <p:clrMapOvr>
    <a:masterClrMapping/>
  </p:clrMapOvr>
  <p:transition spd="med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A91B-0434-4A03-8C69-C57D95EA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8B47C-5A84-43B2-8461-50DD13D4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2EFD6-6131-4A50-9EED-5B8893B05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607C9-7194-41EB-B53D-3EC174B2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90073-BCA3-4313-9557-BFBCFB75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F2C95-B475-4DC9-836C-7A6453DE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43630"/>
      </p:ext>
    </p:extLst>
  </p:cSld>
  <p:clrMapOvr>
    <a:masterClrMapping/>
  </p:clrMapOvr>
  <p:transition spd="med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22EF5-5F9A-4A71-8620-DDCEA387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E5F98-F699-45F6-A2A3-9CEDACFBB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683C8-08DB-4215-A722-5D52E692C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BCDA9-4037-4D72-9A1B-613371CB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38B46-2BFB-4532-80D9-68820536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4633B-8EDE-4C3E-BEF8-FB988F0D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03699"/>
      </p:ext>
    </p:extLst>
  </p:cSld>
  <p:clrMapOvr>
    <a:masterClrMapping/>
  </p:clrMapOvr>
  <p:transition spd="med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F3743-3F1A-4B0F-AA1E-6B2F7DE8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78E3C-886F-4932-AFB5-B5A48E64C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E4AAE-D655-4AAE-B93D-779FDA9D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76514-84E4-420E-A3B8-AFEBD7173F33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0EAA8-4FDC-4EAF-BB59-F5EAF6561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43B24-7987-47AF-BC48-4CDDBEF1A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643A8-F981-47C5-A696-DA580FBC43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6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CC24E9-89AD-4D51-B631-401C7977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740E-F3AC-410A-B1AD-90E03EFD5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D98E7-2AFC-453A-AC10-56ED937C9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470E0-10C9-4551-B744-8E32380A6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3C93-89C7-4FC5-9646-CF96284A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12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282E3B-10EE-4519-9F7C-6924CEF8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49610-0817-4AD5-B940-50790062D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D995C-4DD2-4E71-8F3F-A930000C6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634F-E8CA-484F-98B2-10A0175306CF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B47DF-5175-4991-83B9-D03F7FD94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FEBA2-40B9-47AD-B0DB-F0432D453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2486D-64D4-4ABC-A232-C68781126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4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CC24E9-89AD-4D51-B631-401C7977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740E-F3AC-410A-B1AD-90E03EFD5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D98E7-2AFC-453A-AC10-56ED937C9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D9D9B-0158-4DDB-AC6E-1D4FCD5250DC}" type="datetimeFigureOut">
              <a:rPr lang="en-US" smtClean="0"/>
              <a:t>02/04/2025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470E0-10C9-4551-B744-8E32380A6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3C93-89C7-4FC5-9646-CF96284A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microsoft.com/office/2007/relationships/hdphoto" Target="../media/hdphoto1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5.wdp"/><Relationship Id="rId7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5" Type="http://schemas.openxmlformats.org/officeDocument/2006/relationships/image" Target="../media/image60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9.png"/><Relationship Id="rId3" Type="http://schemas.microsoft.com/office/2007/relationships/hdphoto" Target="../media/hdphoto18.wdp"/><Relationship Id="rId7" Type="http://schemas.openxmlformats.org/officeDocument/2006/relationships/image" Target="../media/image65.png"/><Relationship Id="rId12" Type="http://schemas.microsoft.com/office/2007/relationships/hdphoto" Target="../media/hdphoto1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11" Type="http://schemas.openxmlformats.org/officeDocument/2006/relationships/image" Target="../media/image58.png"/><Relationship Id="rId5" Type="http://schemas.microsoft.com/office/2007/relationships/hdphoto" Target="../media/hdphoto19.wdp"/><Relationship Id="rId10" Type="http://schemas.openxmlformats.org/officeDocument/2006/relationships/image" Target="../media/image32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20.wdp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microsoft.com/office/2007/relationships/hdphoto" Target="../media/hdphoto2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1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9.pn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80.png"/><Relationship Id="rId4" Type="http://schemas.microsoft.com/office/2007/relationships/hdphoto" Target="../media/hdphoto2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1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6.wdp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E7628-790B-4928-94D6-5F9AEFE19BDA}"/>
              </a:ext>
            </a:extLst>
          </p:cNvPr>
          <p:cNvSpPr txBox="1"/>
          <p:nvPr/>
        </p:nvSpPr>
        <p:spPr>
          <a:xfrm>
            <a:off x="1319605" y="2921168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1A9C7-425E-40B1-B6F3-C5D13E909D0B}"/>
              </a:ext>
            </a:extLst>
          </p:cNvPr>
          <p:cNvSpPr txBox="1"/>
          <p:nvPr/>
        </p:nvSpPr>
        <p:spPr>
          <a:xfrm>
            <a:off x="5848575" y="4285545"/>
            <a:ext cx="399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Past &amp; Present</a:t>
            </a:r>
          </a:p>
        </p:txBody>
      </p:sp>
    </p:spTree>
    <p:extLst>
      <p:ext uri="{BB962C8B-B14F-4D97-AF65-F5344CB8AC3E}">
        <p14:creationId xmlns:p14="http://schemas.microsoft.com/office/powerpoint/2010/main" val="993256084"/>
      </p:ext>
    </p:extLst>
  </p:cSld>
  <p:clrMapOvr>
    <a:masterClrMapping/>
  </p:clrMapOvr>
  <p:transition spd="med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11710-9D65-48B5-B11D-8858A594A42C}"/>
              </a:ext>
            </a:extLst>
          </p:cNvPr>
          <p:cNvSpPr txBox="1"/>
          <p:nvPr/>
        </p:nvSpPr>
        <p:spPr>
          <a:xfrm>
            <a:off x="316786" y="305068"/>
            <a:ext cx="11558427" cy="5878532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The City &amp; the Company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Options: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Do nothing.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Propose an ORS Drainage Taxing District.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Create a partnership agreement with the Company. The City would act as fiduciary agent, continue operations, and begin re-establishing the canal through third-party contractual arrangements made by the Company as funding allows.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Create a partnership agreement with the Company. Create a city-wide stormwater utility encompassing all property owners of                          Brownsville. Establish a division that pertains to the agreement                          with the Company.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Other Variations.</a:t>
            </a:r>
          </a:p>
          <a:p>
            <a:pPr lvl="1"/>
            <a:endParaRPr lang="en-US" sz="2800" dirty="0">
              <a:latin typeface="Perpetua" panose="02020502060401020303" pitchFamily="18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F881DB0-9E23-408C-8DDF-AE0187A2DA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309" y="4034536"/>
            <a:ext cx="1782723" cy="1782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BDE3AE6-11AD-EEBF-A07C-EB186584B916}"/>
              </a:ext>
            </a:extLst>
          </p:cNvPr>
          <p:cNvSpPr/>
          <p:nvPr/>
        </p:nvSpPr>
        <p:spPr>
          <a:xfrm>
            <a:off x="700644" y="2196935"/>
            <a:ext cx="510639" cy="486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Feather with solid fill">
            <a:extLst>
              <a:ext uri="{FF2B5EF4-FFF2-40B4-BE49-F238E27FC236}">
                <a16:creationId xmlns:a16="http://schemas.microsoft.com/office/drawing/2014/main" id="{B38310CF-4035-D591-C252-ACF61F8AF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989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11710-9D65-48B5-B11D-8858A594A42C}"/>
              </a:ext>
            </a:extLst>
          </p:cNvPr>
          <p:cNvSpPr txBox="1"/>
          <p:nvPr/>
        </p:nvSpPr>
        <p:spPr>
          <a:xfrm>
            <a:off x="316786" y="305068"/>
            <a:ext cx="11558427" cy="5878532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The City &amp; the Company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Obstacles &amp; Challenges: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Lack of General Public Knowledge &amp; Purpose.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Lack of Cooperation.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Strong Personalities.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Personal Histories.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Historical Differences.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Financial Concerns.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Ownership Disputes.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Lack of Leadership.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Political Will.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TMDL &amp; State Agencies.</a:t>
            </a:r>
          </a:p>
          <a:p>
            <a:pPr lvl="1"/>
            <a:endParaRPr lang="en-US" sz="2800" dirty="0">
              <a:latin typeface="Perpetua" panose="02020502060401020303" pitchFamily="18" charset="0"/>
            </a:endParaRPr>
          </a:p>
        </p:txBody>
      </p:sp>
      <p:pic>
        <p:nvPicPr>
          <p:cNvPr id="8" name="Picture 7" descr="A picture containing outdoor, man, ground, person&#10;&#10;Description automatically generated">
            <a:extLst>
              <a:ext uri="{FF2B5EF4-FFF2-40B4-BE49-F238E27FC236}">
                <a16:creationId xmlns:a16="http://schemas.microsoft.com/office/drawing/2014/main" id="{7B367594-308E-48E6-AAAC-294599C65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45" b="5897"/>
          <a:stretch/>
        </p:blipFill>
        <p:spPr>
          <a:xfrm>
            <a:off x="4873215" y="1830097"/>
            <a:ext cx="3913537" cy="3194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standing on a rock&#10;&#10;Description automatically generated">
            <a:extLst>
              <a:ext uri="{FF2B5EF4-FFF2-40B4-BE49-F238E27FC236}">
                <a16:creationId xmlns:a16="http://schemas.microsoft.com/office/drawing/2014/main" id="{8934A6BF-05EA-4CC3-8139-8BFB89A222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2" r="22692"/>
          <a:stretch/>
        </p:blipFill>
        <p:spPr>
          <a:xfrm>
            <a:off x="8186570" y="2997782"/>
            <a:ext cx="3373702" cy="311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42232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11710-9D65-48B5-B11D-8858A594A42C}"/>
              </a:ext>
            </a:extLst>
          </p:cNvPr>
          <p:cNvSpPr txBox="1"/>
          <p:nvPr/>
        </p:nvSpPr>
        <p:spPr>
          <a:xfrm>
            <a:off x="316786" y="920621"/>
            <a:ext cx="11558427" cy="5447645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The City &amp; the Company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Benefits: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City taxpayers are not footing the entire bill for the Company.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The people benefitting are the people paying for the service.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Maintenance is easier to contract.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Operational funds pay for insurance &amp; future                                              maintenance.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Standards are established for culverts &amp; crossings.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A long-standing source of contention is resolved.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Water will be drained properly and more efficiently.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Clear lines of responsibilities are established.</a:t>
            </a:r>
          </a:p>
          <a:p>
            <a:pPr lvl="1"/>
            <a:endParaRPr lang="en-US" sz="2800" dirty="0">
              <a:latin typeface="Perpetua" panose="02020502060401020303" pitchFamily="18" charset="0"/>
            </a:endParaRPr>
          </a:p>
        </p:txBody>
      </p:sp>
      <p:pic>
        <p:nvPicPr>
          <p:cNvPr id="4" name="Picture 3" descr="A picture containing outdoor, snow, sky, skiing&#10;&#10;Description automatically generated">
            <a:extLst>
              <a:ext uri="{FF2B5EF4-FFF2-40B4-BE49-F238E27FC236}">
                <a16:creationId xmlns:a16="http://schemas.microsoft.com/office/drawing/2014/main" id="{65D915F2-CF37-4826-B6B8-92A93E8CD1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86" y="2736029"/>
            <a:ext cx="3528508" cy="2646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0516D748-050D-E349-26DF-47FAA60DD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9770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BE4D1-8639-EBC8-5A53-9A80A94EE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11EA35-AA27-9855-E826-8D462083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DB1A9-892A-7D3E-DDEB-345B1C6F1420}"/>
              </a:ext>
            </a:extLst>
          </p:cNvPr>
          <p:cNvSpPr txBox="1"/>
          <p:nvPr/>
        </p:nvSpPr>
        <p:spPr>
          <a:xfrm>
            <a:off x="1319605" y="2921168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Brownsville Canal Company,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68C03-0C20-D324-7858-6F1AD5CD1F55}"/>
              </a:ext>
            </a:extLst>
          </p:cNvPr>
          <p:cNvSpPr txBox="1"/>
          <p:nvPr/>
        </p:nvSpPr>
        <p:spPr>
          <a:xfrm>
            <a:off x="6095999" y="4344921"/>
            <a:ext cx="4589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Proposed Numbers</a:t>
            </a:r>
          </a:p>
        </p:txBody>
      </p:sp>
    </p:spTree>
    <p:extLst>
      <p:ext uri="{BB962C8B-B14F-4D97-AF65-F5344CB8AC3E}">
        <p14:creationId xmlns:p14="http://schemas.microsoft.com/office/powerpoint/2010/main" val="3312462291"/>
      </p:ext>
    </p:extLst>
  </p:cSld>
  <p:clrMapOvr>
    <a:masterClrMapping/>
  </p:clrMapOvr>
  <p:transition spd="med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2C5FD-9D6D-2FEA-3E7E-1090C72BC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F2A45-28FB-64FF-2C55-D0D672F7D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6EC19-D933-5FE2-37D1-1B250E113815}"/>
              </a:ext>
            </a:extLst>
          </p:cNvPr>
          <p:cNvSpPr txBox="1"/>
          <p:nvPr/>
        </p:nvSpPr>
        <p:spPr>
          <a:xfrm>
            <a:off x="3364408" y="2124251"/>
            <a:ext cx="546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Benefitting Brownsville Properties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B0B07-8001-D1D1-FCED-AE7FCC24961B}"/>
              </a:ext>
            </a:extLst>
          </p:cNvPr>
          <p:cNvSpPr txBox="1"/>
          <p:nvPr/>
        </p:nvSpPr>
        <p:spPr>
          <a:xfrm>
            <a:off x="2652877" y="2855220"/>
            <a:ext cx="6886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# of Properties | $ per Year	 | </a:t>
            </a:r>
            <a:r>
              <a:rPr lang="en-US" sz="3200" b="1" i="1" dirty="0"/>
              <a:t>Subtotal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8F978-F149-899A-315D-6CAA89D8195E}"/>
              </a:ext>
            </a:extLst>
          </p:cNvPr>
          <p:cNvSpPr txBox="1"/>
          <p:nvPr/>
        </p:nvSpPr>
        <p:spPr>
          <a:xfrm>
            <a:off x="3957453" y="3609939"/>
            <a:ext cx="54121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230		$50		$11,500</a:t>
            </a:r>
          </a:p>
          <a:p>
            <a:r>
              <a:rPr lang="en-US" sz="3200" dirty="0"/>
              <a:t>230		$60		$13,800</a:t>
            </a:r>
          </a:p>
          <a:p>
            <a:r>
              <a:rPr lang="en-US" sz="3200" dirty="0"/>
              <a:t>230		$70		$16,100</a:t>
            </a:r>
          </a:p>
          <a:p>
            <a:r>
              <a:rPr lang="en-US" sz="3200" dirty="0"/>
              <a:t>230		$80		$18,400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E61F0-FF1F-53C1-01E4-9FF9E310F5EE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</p:spTree>
    <p:extLst>
      <p:ext uri="{BB962C8B-B14F-4D97-AF65-F5344CB8AC3E}">
        <p14:creationId xmlns:p14="http://schemas.microsoft.com/office/powerpoint/2010/main" val="156516507"/>
      </p:ext>
    </p:extLst>
  </p:cSld>
  <p:clrMapOvr>
    <a:masterClrMapping/>
  </p:clrMapOvr>
  <p:transition spd="med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BAD68-DAB7-3210-BBF0-F21D4E981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FC16A-BF24-E5E5-A945-D2837B377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05C68-FE1B-9453-8C84-E12A81EFCBA0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715A7-A5E3-8D45-1431-7A9E2D1EA4C7}"/>
              </a:ext>
            </a:extLst>
          </p:cNvPr>
          <p:cNvSpPr txBox="1"/>
          <p:nvPr/>
        </p:nvSpPr>
        <p:spPr>
          <a:xfrm>
            <a:off x="4504440" y="1981467"/>
            <a:ext cx="368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Water Right Properties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1C558-B7B4-42AC-CF33-7AD9F77AC7F0}"/>
              </a:ext>
            </a:extLst>
          </p:cNvPr>
          <p:cNvSpPr txBox="1"/>
          <p:nvPr/>
        </p:nvSpPr>
        <p:spPr>
          <a:xfrm>
            <a:off x="2581625" y="2783963"/>
            <a:ext cx="7738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# of Water Rights | $ per Year  | </a:t>
            </a:r>
            <a:r>
              <a:rPr lang="en-US" sz="3200" b="1" i="1" dirty="0"/>
              <a:t>Subtotal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31961-E4B6-365F-60EA-9A7EBCF632AB}"/>
              </a:ext>
            </a:extLst>
          </p:cNvPr>
          <p:cNvSpPr txBox="1"/>
          <p:nvPr/>
        </p:nvSpPr>
        <p:spPr>
          <a:xfrm>
            <a:off x="4349337" y="3804179"/>
            <a:ext cx="6228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13		$200		$2,600</a:t>
            </a:r>
          </a:p>
          <a:p>
            <a:r>
              <a:rPr lang="en-US" sz="3200" dirty="0"/>
              <a:t>13		$250		$3,250</a:t>
            </a:r>
          </a:p>
          <a:p>
            <a:r>
              <a:rPr lang="en-US" sz="3200" dirty="0"/>
              <a:t>13		$300		$3,900</a:t>
            </a:r>
          </a:p>
          <a:p>
            <a:r>
              <a:rPr lang="en-US" sz="3200" dirty="0"/>
              <a:t>13		$350		$4,550</a:t>
            </a:r>
          </a:p>
        </p:txBody>
      </p:sp>
    </p:spTree>
    <p:extLst>
      <p:ext uri="{BB962C8B-B14F-4D97-AF65-F5344CB8AC3E}">
        <p14:creationId xmlns:p14="http://schemas.microsoft.com/office/powerpoint/2010/main" val="1013552815"/>
      </p:ext>
    </p:extLst>
  </p:cSld>
  <p:clrMapOvr>
    <a:masterClrMapping/>
  </p:clrMapOvr>
  <p:transition spd="med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0BBAB-6034-E748-A4DC-792511516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71A97-8204-0ACA-1141-F97D4E3BF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101620" y="-741039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3DC94-596E-2AAD-E476-8C9F5DC4C258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97F7A-322C-F4C6-F734-392D9075665A}"/>
              </a:ext>
            </a:extLst>
          </p:cNvPr>
          <p:cNvSpPr txBox="1"/>
          <p:nvPr/>
        </p:nvSpPr>
        <p:spPr>
          <a:xfrm>
            <a:off x="4048787" y="1700054"/>
            <a:ext cx="458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Annual Revenue Yield 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AE8FD-2060-8285-FE28-4CA3B2491D4E}"/>
              </a:ext>
            </a:extLst>
          </p:cNvPr>
          <p:cNvSpPr txBox="1"/>
          <p:nvPr/>
        </p:nvSpPr>
        <p:spPr>
          <a:xfrm>
            <a:off x="4808247" y="3047298"/>
            <a:ext cx="3071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EC6C3-B734-3137-704D-DDAB22C25955}"/>
              </a:ext>
            </a:extLst>
          </p:cNvPr>
          <p:cNvSpPr txBox="1"/>
          <p:nvPr/>
        </p:nvSpPr>
        <p:spPr>
          <a:xfrm>
            <a:off x="3727768" y="3836402"/>
            <a:ext cx="62356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City</a:t>
            </a:r>
            <a:r>
              <a:rPr lang="en-US" sz="3200" dirty="0"/>
              <a:t>		    </a:t>
            </a:r>
            <a:r>
              <a:rPr lang="en-US" sz="3200" b="1" dirty="0"/>
              <a:t>230</a:t>
            </a:r>
            <a:r>
              <a:rPr lang="en-US" sz="3200" dirty="0"/>
              <a:t>		</a:t>
            </a:r>
            <a:r>
              <a:rPr lang="en-US" sz="2800" b="1" i="1" dirty="0"/>
              <a:t>Rights</a:t>
            </a:r>
          </a:p>
          <a:p>
            <a:r>
              <a:rPr lang="en-US" sz="3200" dirty="0"/>
              <a:t>$50		$14,100		$200</a:t>
            </a:r>
          </a:p>
          <a:p>
            <a:r>
              <a:rPr lang="en-US" sz="3200" dirty="0"/>
              <a:t>$60		$17,050		$250</a:t>
            </a:r>
          </a:p>
          <a:p>
            <a:r>
              <a:rPr lang="en-US" sz="3200" dirty="0"/>
              <a:t>$70		$20,000		$300</a:t>
            </a:r>
          </a:p>
          <a:p>
            <a:r>
              <a:rPr lang="en-US" sz="3200" dirty="0"/>
              <a:t>$80		$22,950		$350</a:t>
            </a:r>
          </a:p>
        </p:txBody>
      </p:sp>
    </p:spTree>
    <p:extLst>
      <p:ext uri="{BB962C8B-B14F-4D97-AF65-F5344CB8AC3E}">
        <p14:creationId xmlns:p14="http://schemas.microsoft.com/office/powerpoint/2010/main" val="4019287364"/>
      </p:ext>
    </p:extLst>
  </p:cSld>
  <p:clrMapOvr>
    <a:masterClrMapping/>
  </p:clrMapOvr>
  <p:transition spd="med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25C7B-19D2-1103-195B-899E62E96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E5329-95E1-B8C2-F3F1-D81F7402E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0E269A-5EB5-26EB-8B5D-E448AE00853D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4D6A5-C5D5-25B4-5F89-B12C7C7083E5}"/>
              </a:ext>
            </a:extLst>
          </p:cNvPr>
          <p:cNvSpPr txBox="1"/>
          <p:nvPr/>
        </p:nvSpPr>
        <p:spPr>
          <a:xfrm>
            <a:off x="2520368" y="1690062"/>
            <a:ext cx="80030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The Canal Company determines how the money will be distributed between the three funding categories, Annual Operating Expenses, Immediate Repairs, and Future Improvements.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7FB72-1170-0B2A-CF1A-6CC41ED64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650" y1="40150" x2="50650" y2="61150"/>
                        <a14:foregroundMark x1="49950" y1="28050" x2="49950" y2="28050"/>
                        <a14:backgroundMark x1="47150" y1="44850" x2="47150" y2="44850"/>
                      </a14:backgroundRemoval>
                    </a14:imgEffect>
                  </a14:imgLayer>
                </a14:imgProps>
              </a:ext>
            </a:extLst>
          </a:blip>
          <a:srcRect l="19813" t="17826" r="18543" b="18096"/>
          <a:stretch/>
        </p:blipFill>
        <p:spPr>
          <a:xfrm>
            <a:off x="336523" y="2338876"/>
            <a:ext cx="1847343" cy="1920240"/>
          </a:xfrm>
          <a:prstGeom prst="rect">
            <a:avLst/>
          </a:prstGeom>
        </p:spPr>
      </p:pic>
      <p:pic>
        <p:nvPicPr>
          <p:cNvPr id="3" name="Graphic 2" descr="Feather with solid fill">
            <a:extLst>
              <a:ext uri="{FF2B5EF4-FFF2-40B4-BE49-F238E27FC236}">
                <a16:creationId xmlns:a16="http://schemas.microsoft.com/office/drawing/2014/main" id="{7806D7F9-2FE9-F62C-3A6D-AC6B0FE0D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19492"/>
      </p:ext>
    </p:extLst>
  </p:cSld>
  <p:clrMapOvr>
    <a:masterClrMapping/>
  </p:clrMapOvr>
  <p:transition spd="med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489B-C5DB-84DF-0820-A5142797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16EA5-5D5D-CCF2-12F3-DB75F4326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4B8476-EAA7-CF5E-9D61-0476B92CD29E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A7BE5-BA8E-D79D-EF57-FAAAA6AD2D78}"/>
              </a:ext>
            </a:extLst>
          </p:cNvPr>
          <p:cNvSpPr txBox="1"/>
          <p:nvPr/>
        </p:nvSpPr>
        <p:spPr>
          <a:xfrm>
            <a:off x="7082373" y="1907975"/>
            <a:ext cx="39738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Future Improvements</a:t>
            </a:r>
            <a:r>
              <a:rPr lang="en-US" sz="36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: Savings toward major improvements like surveying the ditch, preparing for a major cleaning. Saving for future pump replacement costs.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2BBFF-31F0-B6B2-9744-43EB2EA67FF0}"/>
              </a:ext>
            </a:extLst>
          </p:cNvPr>
          <p:cNvSpPr txBox="1"/>
          <p:nvPr/>
        </p:nvSpPr>
        <p:spPr>
          <a:xfrm>
            <a:off x="2178572" y="3849103"/>
            <a:ext cx="34117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u="sng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defRPr>
            </a:lvl1pPr>
          </a:lstStyle>
          <a:p>
            <a:r>
              <a:rPr lang="en-US" dirty="0"/>
              <a:t>Immediate Repairs:</a:t>
            </a:r>
            <a:r>
              <a:rPr lang="en-US" u="none" dirty="0"/>
              <a:t> Leaks, breaches, problem trees, keeping the ditch free &amp; clear.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83A26-1E73-F3DD-9CC1-AA233D894B21}"/>
              </a:ext>
            </a:extLst>
          </p:cNvPr>
          <p:cNvSpPr txBox="1"/>
          <p:nvPr/>
        </p:nvSpPr>
        <p:spPr>
          <a:xfrm>
            <a:off x="1416582" y="1907975"/>
            <a:ext cx="4935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u="sng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defRPr>
            </a:lvl1pPr>
          </a:lstStyle>
          <a:p>
            <a:r>
              <a:rPr lang="en-US" dirty="0"/>
              <a:t>Annual Operating Expenses: </a:t>
            </a:r>
            <a:r>
              <a:rPr lang="en-US" u="none" dirty="0"/>
              <a:t>Insurance - $850/year</a:t>
            </a:r>
          </a:p>
          <a:p>
            <a:r>
              <a:rPr lang="en-US" u="none" dirty="0"/>
              <a:t>Electricity - $2,500/year.</a:t>
            </a:r>
          </a:p>
        </p:txBody>
      </p:sp>
      <p:pic>
        <p:nvPicPr>
          <p:cNvPr id="8" name="Picture 7" descr="A black circle with silver number one&#10;&#10;Description automatically generated">
            <a:extLst>
              <a:ext uri="{FF2B5EF4-FFF2-40B4-BE49-F238E27FC236}">
                <a16:creationId xmlns:a16="http://schemas.microsoft.com/office/drawing/2014/main" id="{1864C4CB-A5C2-8372-363D-4C4B3FC40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" y="903236"/>
            <a:ext cx="1712843" cy="1371600"/>
          </a:xfrm>
          <a:prstGeom prst="rect">
            <a:avLst/>
          </a:prstGeom>
        </p:spPr>
      </p:pic>
      <p:pic>
        <p:nvPicPr>
          <p:cNvPr id="10" name="Picture 9" descr="A silver number in a circle&#10;&#10;Description automatically generated">
            <a:extLst>
              <a:ext uri="{FF2B5EF4-FFF2-40B4-BE49-F238E27FC236}">
                <a16:creationId xmlns:a16="http://schemas.microsoft.com/office/drawing/2014/main" id="{21EB18FC-3DED-8480-89B4-1B8CD302B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" y="3851777"/>
            <a:ext cx="1712843" cy="1371600"/>
          </a:xfrm>
          <a:prstGeom prst="rect">
            <a:avLst/>
          </a:prstGeom>
        </p:spPr>
      </p:pic>
      <p:pic>
        <p:nvPicPr>
          <p:cNvPr id="12" name="Picture 11" descr="A number on a black circle&#10;&#10;Description automatically generated">
            <a:extLst>
              <a:ext uri="{FF2B5EF4-FFF2-40B4-BE49-F238E27FC236}">
                <a16:creationId xmlns:a16="http://schemas.microsoft.com/office/drawing/2014/main" id="{4FD25813-E542-A0C0-EE12-0DAA0BC86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453" y="1085438"/>
            <a:ext cx="1712843" cy="1371600"/>
          </a:xfrm>
          <a:prstGeom prst="rect">
            <a:avLst/>
          </a:prstGeom>
        </p:spPr>
      </p:pic>
      <p:pic>
        <p:nvPicPr>
          <p:cNvPr id="6" name="Graphic 5" descr="Feather with solid fill">
            <a:extLst>
              <a:ext uri="{FF2B5EF4-FFF2-40B4-BE49-F238E27FC236}">
                <a16:creationId xmlns:a16="http://schemas.microsoft.com/office/drawing/2014/main" id="{96C4A85D-F472-BF72-FD22-76FF2C30B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5877"/>
      </p:ext>
    </p:extLst>
  </p:cSld>
  <p:clrMapOvr>
    <a:masterClrMapping/>
  </p:clrMapOvr>
  <p:transition spd="med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6FA1D-08EE-709A-C769-63839025D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black text&#10;&#10;Description automatically generated">
            <a:extLst>
              <a:ext uri="{FF2B5EF4-FFF2-40B4-BE49-F238E27FC236}">
                <a16:creationId xmlns:a16="http://schemas.microsoft.com/office/drawing/2014/main" id="{FD0E0DAD-1636-27E0-2580-5E0098CE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" y="1813984"/>
            <a:ext cx="2506341" cy="1188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4E12B4-EC64-AA8B-F83B-D5C5758D8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EEC05-7F52-F2D7-747C-3D1DC3BDC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242" y="1222597"/>
            <a:ext cx="7998428" cy="5577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9A58CF-1F2C-8333-8925-0D490619F9DB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2752D629-5B23-4A56-F87B-E151058A3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33574"/>
      </p:ext>
    </p:extLst>
  </p:cSld>
  <p:clrMapOvr>
    <a:masterClrMapping/>
  </p:clrMapOvr>
  <p:transition spd="med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83819C-2057-8A4B-78F6-629BD055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E750A9-A6C0-32B3-6D0E-DC05E891B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EB77EFA-B3E0-41BB-68EB-06C5EED79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33" y="268409"/>
            <a:ext cx="7128733" cy="63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42195"/>
      </p:ext>
    </p:extLst>
  </p:cSld>
  <p:clrMapOvr>
    <a:masterClrMapping/>
  </p:clrMapOvr>
  <p:transition spd="med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A7925-DD4B-B98E-A278-25E2394C5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ack text&#10;&#10;Description automatically generated">
            <a:extLst>
              <a:ext uri="{FF2B5EF4-FFF2-40B4-BE49-F238E27FC236}">
                <a16:creationId xmlns:a16="http://schemas.microsoft.com/office/drawing/2014/main" id="{71789FDD-FF70-843C-CD01-D43117EE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" y="1813984"/>
            <a:ext cx="2506341" cy="1188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4C5DC-6155-689B-E071-97AB4B9C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12E4F-B95F-523F-EBF4-09C8608DC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350" y="977430"/>
            <a:ext cx="6209300" cy="5760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05080-91F2-228C-C2FF-217CC78D8EF9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C406086A-6D69-C668-9539-27E521881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41043"/>
      </p:ext>
    </p:extLst>
  </p:cSld>
  <p:clrMapOvr>
    <a:masterClrMapping/>
  </p:clrMapOvr>
  <p:transition spd="med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D96A1-493E-AAFA-FEFD-7A0A0600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ack text&#10;&#10;Description automatically generated">
            <a:extLst>
              <a:ext uri="{FF2B5EF4-FFF2-40B4-BE49-F238E27FC236}">
                <a16:creationId xmlns:a16="http://schemas.microsoft.com/office/drawing/2014/main" id="{12F0A25A-0ED3-1F87-D299-06277972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" y="1813984"/>
            <a:ext cx="2506341" cy="1188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E18CD-90BD-FC23-4D51-00F8B178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26108-F25E-BA39-94AF-0BD50C021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838" y="1059276"/>
            <a:ext cx="6338324" cy="5669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537BCB-A523-D953-B061-A4139AADE006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1E49B88B-618F-39C1-1DBC-CACFD2432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5634"/>
      </p:ext>
    </p:extLst>
  </p:cSld>
  <p:clrMapOvr>
    <a:masterClrMapping/>
  </p:clrMapOvr>
  <p:transition spd="med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5F888-49B5-C378-0921-431EC84B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ack text&#10;&#10;Description automatically generated">
            <a:extLst>
              <a:ext uri="{FF2B5EF4-FFF2-40B4-BE49-F238E27FC236}">
                <a16:creationId xmlns:a16="http://schemas.microsoft.com/office/drawing/2014/main" id="{E94A8FDD-B40E-C431-2059-4EE2AF3A0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" y="1813984"/>
            <a:ext cx="2506341" cy="1188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0301A-7704-F478-2C06-32F49B2E0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65C1B-2680-5C0B-2E96-2E70F3AFE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667" y="1023714"/>
            <a:ext cx="5784666" cy="5760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8285B0-3812-49C7-2C00-E5DA003415E5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7CC10F63-6933-FA37-C482-75C69629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31340"/>
      </p:ext>
    </p:extLst>
  </p:cSld>
  <p:clrMapOvr>
    <a:masterClrMapping/>
  </p:clrMapOvr>
  <p:transition spd="med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452AB-2C51-E879-358B-8D7885EA8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7149D8-0975-6172-C63D-61DA5411B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247416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EAC76-6175-822E-376B-15DED9079158}"/>
              </a:ext>
            </a:extLst>
          </p:cNvPr>
          <p:cNvSpPr txBox="1"/>
          <p:nvPr/>
        </p:nvSpPr>
        <p:spPr>
          <a:xfrm>
            <a:off x="4067367" y="5526271"/>
            <a:ext cx="4321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City Concerns</a:t>
            </a:r>
          </a:p>
        </p:txBody>
      </p:sp>
      <p:pic>
        <p:nvPicPr>
          <p:cNvPr id="2" name="Picture 1" descr="A sign on a pole&#10;&#10;Description automatically generated">
            <a:extLst>
              <a:ext uri="{FF2B5EF4-FFF2-40B4-BE49-F238E27FC236}">
                <a16:creationId xmlns:a16="http://schemas.microsoft.com/office/drawing/2014/main" id="{146CE848-0702-990F-6FD7-E7D03908E4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67" y="1400367"/>
            <a:ext cx="4057265" cy="405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912885"/>
      </p:ext>
    </p:extLst>
  </p:cSld>
  <p:clrMapOvr>
    <a:masterClrMapping/>
  </p:clrMapOvr>
  <p:transition spd="med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0E7D8-4941-C5D5-10AA-7DBEE26E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C984D-0B0E-B768-16ED-9F4D2B0A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F40A1D-FC21-7824-67CA-16445E63907B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C8F40-3ADE-6CB1-EF42-6DAA5194088C}"/>
              </a:ext>
            </a:extLst>
          </p:cNvPr>
          <p:cNvSpPr txBox="1"/>
          <p:nvPr/>
        </p:nvSpPr>
        <p:spPr>
          <a:xfrm>
            <a:off x="2520367" y="2609071"/>
            <a:ext cx="80030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Over 200 residents benefit from the proper maintenance of this drainage canal. All Brownsville taxpayers have been paying for the costs since 2008. The City has an aesthetic water right.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9CA90-C80B-77BC-938E-2C8CB9B2E9EA}"/>
              </a:ext>
            </a:extLst>
          </p:cNvPr>
          <p:cNvSpPr txBox="1"/>
          <p:nvPr/>
        </p:nvSpPr>
        <p:spPr>
          <a:xfrm>
            <a:off x="3014130" y="1460568"/>
            <a:ext cx="7015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Why is the City getting involved?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47262E-B162-C132-5099-8AB1FE3D1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9" y="2206234"/>
            <a:ext cx="1759309" cy="175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10991"/>
      </p:ext>
    </p:extLst>
  </p:cSld>
  <p:clrMapOvr>
    <a:masterClrMapping/>
  </p:clrMapOvr>
  <p:transition spd="med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10FD2-2381-442D-B403-F7EBDA690B8D}"/>
              </a:ext>
            </a:extLst>
          </p:cNvPr>
          <p:cNvSpPr txBox="1"/>
          <p:nvPr/>
        </p:nvSpPr>
        <p:spPr>
          <a:xfrm>
            <a:off x="546351" y="267080"/>
            <a:ext cx="11139854" cy="121112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New Requirements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BAADA72-B20B-411A-9D65-51F173492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7" b="96887" l="1954" r="95238">
                        <a14:foregroundMark x1="48840" y1="33499" x2="48840" y2="33499"/>
                        <a14:foregroundMark x1="50672" y1="33499" x2="50672" y2="33499"/>
                        <a14:foregroundMark x1="47009" y1="31880" x2="48840" y2="31880"/>
                        <a14:foregroundMark x1="36996" y1="63387" x2="26007" y2="55791"/>
                        <a14:foregroundMark x1="26007" y1="55791" x2="22711" y2="44209"/>
                        <a14:foregroundMark x1="22711" y1="44209" x2="27473" y2="30635"/>
                        <a14:foregroundMark x1="27473" y1="30635" x2="36752" y2="21420"/>
                        <a14:foregroundMark x1="36752" y1="21420" x2="51526" y2="21295"/>
                        <a14:foregroundMark x1="51526" y1="21295" x2="63614" y2="24408"/>
                        <a14:foregroundMark x1="63614" y1="24408" x2="70818" y2="38481"/>
                        <a14:foregroundMark x1="70818" y1="38481" x2="71306" y2="52304"/>
                        <a14:foregroundMark x1="71306" y1="52304" x2="67643" y2="65878"/>
                        <a14:foregroundMark x1="67643" y1="65878" x2="55067" y2="71108"/>
                        <a14:foregroundMark x1="55067" y1="71108" x2="45177" y2="69489"/>
                        <a14:foregroundMark x1="26374" y1="62017" x2="18926" y2="51183"/>
                        <a14:foregroundMark x1="18926" y1="51183" x2="15507" y2="39601"/>
                        <a14:foregroundMark x1="15507" y1="39601" x2="17094" y2="24533"/>
                        <a14:foregroundMark x1="17094" y1="24533" x2="26862" y2="16189"/>
                        <a14:foregroundMark x1="26862" y1="16189" x2="52747" y2="11083"/>
                        <a14:foregroundMark x1="52747" y1="11083" x2="64347" y2="14944"/>
                        <a14:foregroundMark x1="64347" y1="14944" x2="76679" y2="36613"/>
                        <a14:foregroundMark x1="76679" y1="36613" x2="78144" y2="73599"/>
                        <a14:foregroundMark x1="78144" y1="73599" x2="77900" y2="73848"/>
                        <a14:foregroundMark x1="42247" y1="84309" x2="30769" y2="79328"/>
                        <a14:foregroundMark x1="30769" y1="79328" x2="21245" y2="69738"/>
                        <a14:foregroundMark x1="21245" y1="69738" x2="10989" y2="42466"/>
                        <a14:foregroundMark x1="10989" y1="42466" x2="9768" y2="29514"/>
                        <a14:foregroundMark x1="9768" y1="29514" x2="16361" y2="22167"/>
                        <a14:foregroundMark x1="86081" y1="41843" x2="80342" y2="63014"/>
                        <a14:foregroundMark x1="80342" y1="63014" x2="83150" y2="48070"/>
                        <a14:foregroundMark x1="83150" y1="48070" x2="84982" y2="56663"/>
                        <a14:foregroundMark x1="90720" y1="58780" x2="90720" y2="60897"/>
                        <a14:foregroundMark x1="90720" y1="62017" x2="90720" y2="62017"/>
                        <a14:foregroundMark x1="87546" y1="74595" x2="67766" y2="91407"/>
                        <a14:foregroundMark x1="67766" y1="91407" x2="55433" y2="93400"/>
                        <a14:foregroundMark x1="55433" y1="93400" x2="30891" y2="86550"/>
                        <a14:foregroundMark x1="30891" y1="86550" x2="13797" y2="70610"/>
                        <a14:foregroundMark x1="8547" y1="71108" x2="3419" y2="58904"/>
                        <a14:foregroundMark x1="2213" y1="47729" x2="2183" y2="47447"/>
                        <a14:foregroundMark x1="2586" y1="51183" x2="2545" y2="50806"/>
                        <a14:foregroundMark x1="3419" y1="58904" x2="2586" y2="51183"/>
                        <a14:foregroundMark x1="11111" y1="24035" x2="11111" y2="24035"/>
                        <a14:foregroundMark x1="11111" y1="24035" x2="11111" y2="24035"/>
                        <a14:foregroundMark x1="24054" y1="14695" x2="24054" y2="14695"/>
                        <a14:foregroundMark x1="24054" y1="14695" x2="24054" y2="14695"/>
                        <a14:foregroundMark x1="23565" y1="10585" x2="23565" y2="10585"/>
                        <a14:foregroundMark x1="22955" y1="11706" x2="22955" y2="11706"/>
                        <a14:foregroundMark x1="22955" y1="11706" x2="22955" y2="11706"/>
                        <a14:foregroundMark x1="19780" y1="14695" x2="19780" y2="15940"/>
                        <a14:foregroundMark x1="20147" y1="16314" x2="22466" y2="17061"/>
                        <a14:foregroundMark x1="25153" y1="17559" x2="25153" y2="17559"/>
                        <a14:foregroundMark x1="14774" y1="30760" x2="14774" y2="30760"/>
                        <a14:foregroundMark x1="14774" y1="30760" x2="14286" y2="31631"/>
                        <a14:foregroundMark x1="12943" y1="32130" x2="12943" y2="32130"/>
                        <a14:foregroundMark x1="12454" y1="32379" x2="12454" y2="32379"/>
                        <a14:foregroundMark x1="12454" y1="32379" x2="12454" y2="32379"/>
                        <a14:foregroundMark x1="8791" y1="46700" x2="8181" y2="56912"/>
                        <a14:foregroundMark x1="5697" y1="47447" x2="5861" y2="38979"/>
                        <a14:foregroundMark x1="5617" y1="51557" x2="5697" y2="47447"/>
                        <a14:foregroundMark x1="5861" y1="38979" x2="9035" y2="32379"/>
                        <a14:foregroundMark x1="7692" y1="59527" x2="7692" y2="59527"/>
                        <a14:foregroundMark x1="7448" y1="56040" x2="10501" y2="68493"/>
                        <a14:foregroundMark x1="10501" y1="68493" x2="27717" y2="87298"/>
                        <a14:foregroundMark x1="27717" y1="87298" x2="38828" y2="92403"/>
                        <a14:foregroundMark x1="39927" y1="69489" x2="59463" y2="83313"/>
                        <a14:foregroundMark x1="59463" y1="83313" x2="71673" y2="86675"/>
                        <a14:foregroundMark x1="71673" y1="86675" x2="74969" y2="84558"/>
                        <a14:foregroundMark x1="69109" y1="80822" x2="51893" y2="82067"/>
                        <a14:foregroundMark x1="51893" y1="82067" x2="78022" y2="87547"/>
                        <a14:foregroundMark x1="78022" y1="87547" x2="41514" y2="78456"/>
                        <a14:foregroundMark x1="41514" y1="78456" x2="55189" y2="83313"/>
                        <a14:foregroundMark x1="55189" y1="83313" x2="47009" y2="85181"/>
                        <a14:foregroundMark x1="68620" y1="77833" x2="81441" y2="78954"/>
                        <a14:foregroundMark x1="81441" y1="78954" x2="65812" y2="77584"/>
                        <a14:foregroundMark x1="65812" y1="77584" x2="66789" y2="77584"/>
                        <a14:foregroundMark x1="26740" y1="24907" x2="15263" y2="36488"/>
                        <a14:foregroundMark x1="15263" y1="36488" x2="27350" y2="23412"/>
                        <a14:foregroundMark x1="27350" y1="23412" x2="24298" y2="35492"/>
                        <a14:foregroundMark x1="24298" y1="35492" x2="21368" y2="39103"/>
                        <a14:foregroundMark x1="29060" y1="36737" x2="23565" y2="53798"/>
                        <a14:foregroundMark x1="23565" y1="53798" x2="31380" y2="36862"/>
                        <a14:foregroundMark x1="31380" y1="36862" x2="26984" y2="48319"/>
                        <a14:foregroundMark x1="26984" y1="48319" x2="31746" y2="28144"/>
                        <a14:foregroundMark x1="31746" y1="28144" x2="34921" y2="24035"/>
                        <a14:foregroundMark x1="34921" y1="24035" x2="28327" y2="51183"/>
                        <a14:foregroundMark x1="28327" y1="51183" x2="28327" y2="51183"/>
                        <a14:foregroundMark x1="47497" y1="54795" x2="55800" y2="64259"/>
                        <a14:foregroundMark x1="55800" y1="64259" x2="28694" y2="54795"/>
                        <a14:foregroundMark x1="28694" y1="54795" x2="58120" y2="53798"/>
                        <a14:foregroundMark x1="58120" y1="53798" x2="39438" y2="55417"/>
                        <a14:foregroundMark x1="39438" y1="55417" x2="73382" y2="60648"/>
                        <a14:foregroundMark x1="73382" y1="60648" x2="49084" y2="61146"/>
                        <a14:foregroundMark x1="49084" y1="61146" x2="67643" y2="58032"/>
                        <a14:foregroundMark x1="67643" y1="58032" x2="50427" y2="59900"/>
                        <a14:foregroundMark x1="50427" y1="59900" x2="63614" y2="53425"/>
                        <a14:foregroundMark x1="63614" y1="53425" x2="51160" y2="51183"/>
                        <a14:foregroundMark x1="51160" y1="51183" x2="68254" y2="45579"/>
                        <a14:foregroundMark x1="68254" y1="45579" x2="69109" y2="44458"/>
                        <a14:foregroundMark x1="68132" y1="72727" x2="55189" y2="75841"/>
                        <a14:foregroundMark x1="55189" y1="75841" x2="70452" y2="74969"/>
                        <a14:foregroundMark x1="70452" y1="74969" x2="57143" y2="75467"/>
                        <a14:foregroundMark x1="57143" y1="75467" x2="72894" y2="76588"/>
                        <a14:foregroundMark x1="72894" y1="76588" x2="59463" y2="77460"/>
                        <a14:foregroundMark x1="59463" y1="77460" x2="82906" y2="72727"/>
                        <a14:foregroundMark x1="41148" y1="60648" x2="44567" y2="63885"/>
                        <a14:foregroundMark x1="33333" y1="9838" x2="46154" y2="7098"/>
                        <a14:foregroundMark x1="46154" y1="7098" x2="59585" y2="7098"/>
                        <a14:foregroundMark x1="59585" y1="7098" x2="72527" y2="12578"/>
                        <a14:foregroundMark x1="72527" y1="12578" x2="92430" y2="44832"/>
                        <a14:foregroundMark x1="92430" y1="44832" x2="92918" y2="51557"/>
                        <a14:foregroundMark x1="84737" y1="42092" x2="76435" y2="33624"/>
                        <a14:foregroundMark x1="76435" y1="33624" x2="72527" y2="17559"/>
                        <a14:foregroundMark x1="27228" y1="10834" x2="50916" y2="5479"/>
                        <a14:foregroundMark x1="50916" y1="5479" x2="59707" y2="6351"/>
                        <a14:foregroundMark x1="79121" y1="16812" x2="93895" y2="52304"/>
                        <a14:foregroundMark x1="93895" y1="52304" x2="88156" y2="67621"/>
                        <a14:foregroundMark x1="87302" y1="75716" x2="66422" y2="89415"/>
                        <a14:foregroundMark x1="66422" y1="89415" x2="42491" y2="92902"/>
                        <a14:foregroundMark x1="42491" y1="92902" x2="39560" y2="92154"/>
                        <a14:foregroundMark x1="20147" y1="85679" x2="20147" y2="85679"/>
                        <a14:foregroundMark x1="20147" y1="85679" x2="20147" y2="85679"/>
                        <a14:foregroundMark x1="16606" y1="83313" x2="16606" y2="83313"/>
                        <a14:foregroundMark x1="16361" y1="82192" x2="15629" y2="80822"/>
                        <a14:foregroundMark x1="15629" y1="80324" x2="15629" y2="80324"/>
                        <a14:foregroundMark x1="15140" y1="79203" x2="15140" y2="79203"/>
                        <a14:foregroundMark x1="13553" y1="77584" x2="11966" y2="75716"/>
                        <a14:foregroundMark x1="11111" y1="74097" x2="11111" y2="74097"/>
                        <a14:foregroundMark x1="11111" y1="74097" x2="11111" y2="74097"/>
                        <a14:foregroundMark x1="24054" y1="87049" x2="24054" y2="87049"/>
                        <a14:foregroundMark x1="24542" y1="87049" x2="27717" y2="88917"/>
                        <a14:foregroundMark x1="27961" y1="89166" x2="30159" y2="90037"/>
                        <a14:foregroundMark x1="30891" y1="90037" x2="30891" y2="90037"/>
                        <a14:foregroundMark x1="32723" y1="93524" x2="34921" y2="94271"/>
                        <a14:foregroundMark x1="35897" y1="94271" x2="37973" y2="94894"/>
                        <a14:foregroundMark x1="40415" y1="95143" x2="42735" y2="95641"/>
                        <a14:foregroundMark x1="44322" y1="95641" x2="45910" y2="96139"/>
                        <a14:foregroundMark x1="47253" y1="96139" x2="48596" y2="96389"/>
                        <a14:foregroundMark x1="89744" y1="68991" x2="89988" y2="67870"/>
                        <a14:foregroundMark x1="91087" y1="65255" x2="91087" y2="65255"/>
                        <a14:foregroundMark x1="92308" y1="60648" x2="92674" y2="59900"/>
                        <a14:foregroundMark x1="93162" y1="56912" x2="93407" y2="56040"/>
                        <a14:foregroundMark x1="93651" y1="51806" x2="93651" y2="51806"/>
                        <a14:foregroundMark x1="93651" y1="47198" x2="93895" y2="46451"/>
                        <a14:foregroundMark x1="93895" y1="43711" x2="93895" y2="42590"/>
                        <a14:foregroundMark x1="93162" y1="38854" x2="92674" y2="38107"/>
                        <a14:foregroundMark x1="91087" y1="34496" x2="90720" y2="33748"/>
                        <a14:foregroundMark x1="89499" y1="31009" x2="89499" y2="31009"/>
                        <a14:foregroundMark x1="88400" y1="28643" x2="87546" y2="27522"/>
                        <a14:foregroundMark x1="85470" y1="24658" x2="85470" y2="24658"/>
                        <a14:foregroundMark x1="55678" y1="4110" x2="54945" y2="3611"/>
                        <a14:foregroundMark x1="51770" y1="3611" x2="47741" y2="3611"/>
                        <a14:foregroundMark x1="45421" y1="4110" x2="43834" y2="4110"/>
                        <a14:foregroundMark x1="37729" y1="6600" x2="35897" y2="7098"/>
                        <a14:foregroundMark x1="34310" y1="8219" x2="32479" y2="8966"/>
                        <a14:foregroundMark x1="30891" y1="9589" x2="30891" y2="9589"/>
                        <a14:foregroundMark x1="61783" y1="4981" x2="61783" y2="4981"/>
                        <a14:foregroundMark x1="62759" y1="5479" x2="64347" y2="7098"/>
                        <a14:foregroundMark x1="64713" y1="7347" x2="65201" y2="8219"/>
                        <a14:foregroundMark x1="78144" y1="16812" x2="78144" y2="16812"/>
                        <a14:foregroundMark x1="79731" y1="18182" x2="80220" y2="18929"/>
                        <a14:foregroundMark x1="82295" y1="21669" x2="83394" y2="22665"/>
                        <a14:foregroundMark x1="83883" y1="23537" x2="83883" y2="23537"/>
                        <a14:foregroundMark x1="86325" y1="25903" x2="86325" y2="25903"/>
                        <a14:foregroundMark x1="86813" y1="26775" x2="87546" y2="28643"/>
                        <a14:foregroundMark x1="87912" y1="29763" x2="88889" y2="31009"/>
                        <a14:foregroundMark x1="89499" y1="32379" x2="90476" y2="33998"/>
                        <a14:foregroundMark x1="90720" y1="34247" x2="92918" y2="36986"/>
                        <a14:foregroundMark x1="93407" y1="37484" x2="93407" y2="37484"/>
                        <a14:foregroundMark x1="94750" y1="40473" x2="95238" y2="42839"/>
                        <a14:foregroundMark x1="95238" y1="43960" x2="95238" y2="45828"/>
                        <a14:foregroundMark x1="95238" y1="48070" x2="94994" y2="49564"/>
                        <a14:foregroundMark x1="94994" y1="50187" x2="94505" y2="51183"/>
                        <a14:foregroundMark x1="52259" y1="31631" x2="48840" y2="35616"/>
                        <a14:foregroundMark x1="44322" y1="17559" x2="30647" y2="15940"/>
                        <a14:foregroundMark x1="30647" y1="15940" x2="48840" y2="21918"/>
                        <a14:foregroundMark x1="48840" y1="21918" x2="32845" y2="15442"/>
                        <a14:foregroundMark x1="32845" y1="15442" x2="44689" y2="18929"/>
                        <a14:foregroundMark x1="44689" y1="18929" x2="44078" y2="18929"/>
                        <a14:foregroundMark x1="52259" y1="95392" x2="76557" y2="89415"/>
                        <a14:foregroundMark x1="50916" y1="97011" x2="63126" y2="95268"/>
                        <a14:foregroundMark x1="63126" y1="95268" x2="67277" y2="92902"/>
                        <a14:foregroundMark x1="80708" y1="84060" x2="89133" y2="74595"/>
                        <a14:foregroundMark x1="89133" y1="74595" x2="94628" y2="62516"/>
                        <a14:foregroundMark x1="94628" y1="62516" x2="95238" y2="54172"/>
                        <a14:foregroundMark x1="88645" y1="68991" x2="86569" y2="68991"/>
                        <a14:foregroundMark x1="84493" y1="70859" x2="84737" y2="68991"/>
                        <a14:foregroundMark x1="25641" y1="10087" x2="43834" y2="4359"/>
                        <a14:foregroundMark x1="62271" y1="11955" x2="65201" y2="13325"/>
                        <a14:foregroundMark x1="67277" y1="7347" x2="72527" y2="12204"/>
                        <a14:foregroundMark x1="69963" y1="9838" x2="79853" y2="16812"/>
                        <a14:foregroundMark x1="79853" y1="16812" x2="81807" y2="20548"/>
                        <a14:foregroundMark x1="71551" y1="9215" x2="87546" y2="26152"/>
                        <a14:backgroundMark x1="1587" y1="51183" x2="1587" y2="51183"/>
                        <a14:backgroundMark x1="1099" y1="48568" x2="1099" y2="48568"/>
                        <a14:backgroundMark x1="1587" y1="47447" x2="1587" y2="47447"/>
                        <a14:backgroundMark x1="2198" y1="47447" x2="2198" y2="47447"/>
                        <a14:backgroundMark x1="2198" y1="47447" x2="2198" y2="47447"/>
                        <a14:backgroundMark x1="1954" y1="47696" x2="1587" y2="50685"/>
                        <a14:backgroundMark x1="1587" y1="47198" x2="1587" y2="46700"/>
                        <a14:backgroundMark x1="1587" y1="46077" x2="2930" y2="46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67" y="2426817"/>
            <a:ext cx="4079221" cy="3997637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476C5A76-922A-4AE1-A9DC-0FF27FEA4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1" t="6086" r="7481" b="43535"/>
          <a:stretch/>
        </p:blipFill>
        <p:spPr bwMode="auto">
          <a:xfrm>
            <a:off x="3378493" y="3543805"/>
            <a:ext cx="5455917" cy="1763663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303C3-8297-DB68-A5AC-A17829A35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260" y="5509158"/>
            <a:ext cx="1501740" cy="1186375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5D6EB-F2C2-422C-746F-14B47F10BA77}"/>
              </a:ext>
            </a:extLst>
          </p:cNvPr>
          <p:cNvSpPr txBox="1"/>
          <p:nvPr/>
        </p:nvSpPr>
        <p:spPr>
          <a:xfrm>
            <a:off x="4262976" y="2596836"/>
            <a:ext cx="3976471" cy="3170099"/>
          </a:xfrm>
          <a:prstGeom prst="rect">
            <a:avLst/>
          </a:prstGeom>
          <a:solidFill>
            <a:schemeClr val="dk1">
              <a:alpha val="50000"/>
            </a:schemeClr>
          </a:solidFill>
          <a:ln w="38100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E7E6E6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 longer voluntary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Required: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 Code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58975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D20BC-BEAB-50A7-3407-ADAB42492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acounty.org/departments/public-works/wprp/science-of-stormwater/ecocheck_conceptual_diagram_178.png">
            <a:extLst>
              <a:ext uri="{FF2B5EF4-FFF2-40B4-BE49-F238E27FC236}">
                <a16:creationId xmlns:a16="http://schemas.microsoft.com/office/drawing/2014/main" id="{5B117EF3-8347-5EE4-E452-6B9939C6EF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04" y="292322"/>
            <a:ext cx="9349485" cy="62733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A9D05-C7CA-6029-E7CF-8E75F8A87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896427"/>
      </p:ext>
    </p:extLst>
  </p:cSld>
  <p:clrMapOvr>
    <a:masterClrMapping/>
  </p:clrMapOvr>
  <p:transition spd="med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2B593-9B8E-8D2E-B6B0-8E5E298AF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C6E75-F2DE-8D33-F310-4220E4156F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4810" y="211873"/>
            <a:ext cx="8579005" cy="643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30F99D2-DA04-3140-9712-E61EBBC30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1" y="1422319"/>
            <a:ext cx="1581770" cy="367378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9CC749-25AF-B66E-4AA0-EEADA70D6692}"/>
              </a:ext>
            </a:extLst>
          </p:cNvPr>
          <p:cNvSpPr/>
          <p:nvPr/>
        </p:nvSpPr>
        <p:spPr>
          <a:xfrm>
            <a:off x="9418599" y="4348976"/>
            <a:ext cx="1846922" cy="747131"/>
          </a:xfrm>
          <a:prstGeom prst="ellipse">
            <a:avLst/>
          </a:prstGeom>
          <a:noFill/>
          <a:ln w="76200">
            <a:solidFill>
              <a:srgbClr val="ED3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791D95-75F8-7BB5-68B7-5728A77E8248}"/>
              </a:ext>
            </a:extLst>
          </p:cNvPr>
          <p:cNvSpPr/>
          <p:nvPr/>
        </p:nvSpPr>
        <p:spPr>
          <a:xfrm>
            <a:off x="3456879" y="4809893"/>
            <a:ext cx="2407735" cy="884663"/>
          </a:xfrm>
          <a:prstGeom prst="ellipse">
            <a:avLst/>
          </a:prstGeom>
          <a:noFill/>
          <a:ln w="76200">
            <a:solidFill>
              <a:srgbClr val="ED3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7D44C-1DFF-C495-6813-EDA74CA3F959}"/>
              </a:ext>
            </a:extLst>
          </p:cNvPr>
          <p:cNvSpPr txBox="1"/>
          <p:nvPr/>
        </p:nvSpPr>
        <p:spPr>
          <a:xfrm>
            <a:off x="5769694" y="5694556"/>
            <a:ext cx="4667847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Non-profit Groups 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18BD58-F1E5-A36B-CE54-3367A5532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2" b="96494" l="628" r="96546">
                        <a14:foregroundMark x1="8425" y1="29775" x2="20304" y2="18053"/>
                        <a14:foregroundMark x1="20304" y1="18053" x2="34118" y2="10099"/>
                        <a14:foregroundMark x1="25641" y1="16588" x2="48247" y2="54003"/>
                        <a14:foregroundMark x1="48247" y1="54003" x2="61538" y2="62009"/>
                        <a14:foregroundMark x1="61538" y1="62009" x2="71376" y2="80481"/>
                        <a14:foregroundMark x1="9890" y1="36421" x2="7169" y2="45264"/>
                        <a14:foregroundMark x1="7169" y1="45264" x2="6960" y2="53428"/>
                        <a14:foregroundMark x1="6960" y1="53428" x2="9419" y2="60178"/>
                        <a14:foregroundMark x1="9419" y1="60178" x2="19571" y2="73417"/>
                        <a14:foregroundMark x1="19571" y1="73417" x2="21716" y2="80481"/>
                        <a14:foregroundMark x1="21716" y1="80481" x2="40241" y2="93878"/>
                        <a14:foregroundMark x1="40241" y1="93878" x2="48142" y2="94296"/>
                        <a14:foregroundMark x1="48142" y1="94296" x2="48613" y2="93825"/>
                        <a14:foregroundMark x1="54788" y1="6018" x2="70434" y2="11879"/>
                        <a14:foregroundMark x1="70434" y1="11879" x2="83150" y2="22554"/>
                        <a14:foregroundMark x1="83150" y1="22554" x2="90842" y2="37729"/>
                        <a14:foregroundMark x1="43380" y1="7483" x2="46625" y2="4082"/>
                        <a14:foregroundMark x1="3872" y1="45212" x2="4448" y2="60335"/>
                        <a14:foregroundMark x1="4448" y1="60335" x2="11198" y2="75772"/>
                        <a14:foregroundMark x1="628" y1="52172" x2="628" y2="52172"/>
                        <a14:foregroundMark x1="93982" y1="49084" x2="93982" y2="49084"/>
                        <a14:foregroundMark x1="93982" y1="49084" x2="93982" y2="49084"/>
                        <a14:foregroundMark x1="89744" y1="76243" x2="89744" y2="76243"/>
                        <a14:foregroundMark x1="89744" y1="76243" x2="89744" y2="76243"/>
                        <a14:foregroundMark x1="85505" y1="78859" x2="69963" y2="84720"/>
                        <a14:foregroundMark x1="69963" y1="84720" x2="58294" y2="93878"/>
                        <a14:foregroundMark x1="58294" y1="93878" x2="51596" y2="96546"/>
                        <a14:foregroundMark x1="51596" y1="96546" x2="45003" y2="95918"/>
                        <a14:foregroundMark x1="94767" y1="54788" x2="94453" y2="34956"/>
                        <a14:foregroundMark x1="87598" y1="70225" x2="93040" y2="64992"/>
                        <a14:foregroundMark x1="93040" y1="64992" x2="96546" y2="51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1752" y="5233641"/>
            <a:ext cx="1222916" cy="1222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C4012-7555-5A0D-88B4-9CA77CE9B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950846"/>
      </p:ext>
    </p:extLst>
  </p:cSld>
  <p:clrMapOvr>
    <a:masterClrMapping/>
  </p:clrMapOvr>
  <p:transition spd="med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45C2F1-C75D-4A06-ABB6-5FC9B475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03" y="1897917"/>
            <a:ext cx="9433993" cy="4670945"/>
          </a:xfrm>
          <a:prstGeom prst="rect">
            <a:avLst/>
          </a:pr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39131192">
                  <a:custGeom>
                    <a:avLst/>
                    <a:gdLst>
                      <a:gd name="connsiteX0" fmla="*/ 0 w 8966943"/>
                      <a:gd name="connsiteY0" fmla="*/ 0 h 4439700"/>
                      <a:gd name="connsiteX1" fmla="*/ 508127 w 8966943"/>
                      <a:gd name="connsiteY1" fmla="*/ 0 h 4439700"/>
                      <a:gd name="connsiteX2" fmla="*/ 926584 w 8966943"/>
                      <a:gd name="connsiteY2" fmla="*/ 0 h 4439700"/>
                      <a:gd name="connsiteX3" fmla="*/ 1255372 w 8966943"/>
                      <a:gd name="connsiteY3" fmla="*/ 0 h 4439700"/>
                      <a:gd name="connsiteX4" fmla="*/ 2032507 w 8966943"/>
                      <a:gd name="connsiteY4" fmla="*/ 0 h 4439700"/>
                      <a:gd name="connsiteX5" fmla="*/ 2540634 w 8966943"/>
                      <a:gd name="connsiteY5" fmla="*/ 0 h 4439700"/>
                      <a:gd name="connsiteX6" fmla="*/ 3228099 w 8966943"/>
                      <a:gd name="connsiteY6" fmla="*/ 0 h 4439700"/>
                      <a:gd name="connsiteX7" fmla="*/ 3736226 w 8966943"/>
                      <a:gd name="connsiteY7" fmla="*/ 0 h 4439700"/>
                      <a:gd name="connsiteX8" fmla="*/ 4244353 w 8966943"/>
                      <a:gd name="connsiteY8" fmla="*/ 0 h 4439700"/>
                      <a:gd name="connsiteX9" fmla="*/ 4662810 w 8966943"/>
                      <a:gd name="connsiteY9" fmla="*/ 0 h 4439700"/>
                      <a:gd name="connsiteX10" fmla="*/ 5350276 w 8966943"/>
                      <a:gd name="connsiteY10" fmla="*/ 0 h 4439700"/>
                      <a:gd name="connsiteX11" fmla="*/ 6127411 w 8966943"/>
                      <a:gd name="connsiteY11" fmla="*/ 0 h 4439700"/>
                      <a:gd name="connsiteX12" fmla="*/ 6904546 w 8966943"/>
                      <a:gd name="connsiteY12" fmla="*/ 0 h 4439700"/>
                      <a:gd name="connsiteX13" fmla="*/ 7592012 w 8966943"/>
                      <a:gd name="connsiteY13" fmla="*/ 0 h 4439700"/>
                      <a:gd name="connsiteX14" fmla="*/ 7920800 w 8966943"/>
                      <a:gd name="connsiteY14" fmla="*/ 0 h 4439700"/>
                      <a:gd name="connsiteX15" fmla="*/ 8249588 w 8966943"/>
                      <a:gd name="connsiteY15" fmla="*/ 0 h 4439700"/>
                      <a:gd name="connsiteX16" fmla="*/ 8966943 w 8966943"/>
                      <a:gd name="connsiteY16" fmla="*/ 0 h 4439700"/>
                      <a:gd name="connsiteX17" fmla="*/ 8966943 w 8966943"/>
                      <a:gd name="connsiteY17" fmla="*/ 421772 h 4439700"/>
                      <a:gd name="connsiteX18" fmla="*/ 8966943 w 8966943"/>
                      <a:gd name="connsiteY18" fmla="*/ 1065528 h 4439700"/>
                      <a:gd name="connsiteX19" fmla="*/ 8966943 w 8966943"/>
                      <a:gd name="connsiteY19" fmla="*/ 1620491 h 4439700"/>
                      <a:gd name="connsiteX20" fmla="*/ 8966943 w 8966943"/>
                      <a:gd name="connsiteY20" fmla="*/ 2219850 h 4439700"/>
                      <a:gd name="connsiteX21" fmla="*/ 8966943 w 8966943"/>
                      <a:gd name="connsiteY21" fmla="*/ 2863607 h 4439700"/>
                      <a:gd name="connsiteX22" fmla="*/ 8966943 w 8966943"/>
                      <a:gd name="connsiteY22" fmla="*/ 3462966 h 4439700"/>
                      <a:gd name="connsiteX23" fmla="*/ 8966943 w 8966943"/>
                      <a:gd name="connsiteY23" fmla="*/ 3884738 h 4439700"/>
                      <a:gd name="connsiteX24" fmla="*/ 8966943 w 8966943"/>
                      <a:gd name="connsiteY24" fmla="*/ 4439700 h 4439700"/>
                      <a:gd name="connsiteX25" fmla="*/ 8458816 w 8966943"/>
                      <a:gd name="connsiteY25" fmla="*/ 4439700 h 4439700"/>
                      <a:gd name="connsiteX26" fmla="*/ 7681681 w 8966943"/>
                      <a:gd name="connsiteY26" fmla="*/ 4439700 h 4439700"/>
                      <a:gd name="connsiteX27" fmla="*/ 7173554 w 8966943"/>
                      <a:gd name="connsiteY27" fmla="*/ 4439700 h 4439700"/>
                      <a:gd name="connsiteX28" fmla="*/ 6486089 w 8966943"/>
                      <a:gd name="connsiteY28" fmla="*/ 4439700 h 4439700"/>
                      <a:gd name="connsiteX29" fmla="*/ 5888293 w 8966943"/>
                      <a:gd name="connsiteY29" fmla="*/ 4439700 h 4439700"/>
                      <a:gd name="connsiteX30" fmla="*/ 5290496 w 8966943"/>
                      <a:gd name="connsiteY30" fmla="*/ 4439700 h 4439700"/>
                      <a:gd name="connsiteX31" fmla="*/ 4961708 w 8966943"/>
                      <a:gd name="connsiteY31" fmla="*/ 4439700 h 4439700"/>
                      <a:gd name="connsiteX32" fmla="*/ 4184573 w 8966943"/>
                      <a:gd name="connsiteY32" fmla="*/ 4439700 h 4439700"/>
                      <a:gd name="connsiteX33" fmla="*/ 3676447 w 8966943"/>
                      <a:gd name="connsiteY33" fmla="*/ 4439700 h 4439700"/>
                      <a:gd name="connsiteX34" fmla="*/ 2988981 w 8966943"/>
                      <a:gd name="connsiteY34" fmla="*/ 4439700 h 4439700"/>
                      <a:gd name="connsiteX35" fmla="*/ 2301515 w 8966943"/>
                      <a:gd name="connsiteY35" fmla="*/ 4439700 h 4439700"/>
                      <a:gd name="connsiteX36" fmla="*/ 1793389 w 8966943"/>
                      <a:gd name="connsiteY36" fmla="*/ 4439700 h 4439700"/>
                      <a:gd name="connsiteX37" fmla="*/ 1105923 w 8966943"/>
                      <a:gd name="connsiteY37" fmla="*/ 4439700 h 4439700"/>
                      <a:gd name="connsiteX38" fmla="*/ 508127 w 8966943"/>
                      <a:gd name="connsiteY38" fmla="*/ 4439700 h 4439700"/>
                      <a:gd name="connsiteX39" fmla="*/ 0 w 8966943"/>
                      <a:gd name="connsiteY39" fmla="*/ 4439700 h 4439700"/>
                      <a:gd name="connsiteX40" fmla="*/ 0 w 8966943"/>
                      <a:gd name="connsiteY40" fmla="*/ 3840341 h 4439700"/>
                      <a:gd name="connsiteX41" fmla="*/ 0 w 8966943"/>
                      <a:gd name="connsiteY41" fmla="*/ 3196584 h 4439700"/>
                      <a:gd name="connsiteX42" fmla="*/ 0 w 8966943"/>
                      <a:gd name="connsiteY42" fmla="*/ 2686019 h 4439700"/>
                      <a:gd name="connsiteX43" fmla="*/ 0 w 8966943"/>
                      <a:gd name="connsiteY43" fmla="*/ 2219850 h 4439700"/>
                      <a:gd name="connsiteX44" fmla="*/ 0 w 8966943"/>
                      <a:gd name="connsiteY44" fmla="*/ 1576094 h 4439700"/>
                      <a:gd name="connsiteX45" fmla="*/ 0 w 8966943"/>
                      <a:gd name="connsiteY45" fmla="*/ 1021131 h 4439700"/>
                      <a:gd name="connsiteX46" fmla="*/ 0 w 8966943"/>
                      <a:gd name="connsiteY46" fmla="*/ 510565 h 4439700"/>
                      <a:gd name="connsiteX47" fmla="*/ 0 w 8966943"/>
                      <a:gd name="connsiteY47" fmla="*/ 0 h 4439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966943" h="4439700" fill="none" extrusionOk="0">
                        <a:moveTo>
                          <a:pt x="0" y="0"/>
                        </a:moveTo>
                        <a:cubicBezTo>
                          <a:pt x="136810" y="-42662"/>
                          <a:pt x="298676" y="43148"/>
                          <a:pt x="508127" y="0"/>
                        </a:cubicBezTo>
                        <a:cubicBezTo>
                          <a:pt x="717578" y="-43148"/>
                          <a:pt x="824489" y="35033"/>
                          <a:pt x="926584" y="0"/>
                        </a:cubicBezTo>
                        <a:cubicBezTo>
                          <a:pt x="1028679" y="-35033"/>
                          <a:pt x="1126147" y="26706"/>
                          <a:pt x="1255372" y="0"/>
                        </a:cubicBezTo>
                        <a:cubicBezTo>
                          <a:pt x="1384597" y="-26706"/>
                          <a:pt x="1667930" y="92807"/>
                          <a:pt x="2032507" y="0"/>
                        </a:cubicBezTo>
                        <a:cubicBezTo>
                          <a:pt x="2397085" y="-92807"/>
                          <a:pt x="2338298" y="30962"/>
                          <a:pt x="2540634" y="0"/>
                        </a:cubicBezTo>
                        <a:cubicBezTo>
                          <a:pt x="2742970" y="-30962"/>
                          <a:pt x="2958549" y="73258"/>
                          <a:pt x="3228099" y="0"/>
                        </a:cubicBezTo>
                        <a:cubicBezTo>
                          <a:pt x="3497650" y="-73258"/>
                          <a:pt x="3553839" y="51941"/>
                          <a:pt x="3736226" y="0"/>
                        </a:cubicBezTo>
                        <a:cubicBezTo>
                          <a:pt x="3918613" y="-51941"/>
                          <a:pt x="4066749" y="19642"/>
                          <a:pt x="4244353" y="0"/>
                        </a:cubicBezTo>
                        <a:cubicBezTo>
                          <a:pt x="4421957" y="-19642"/>
                          <a:pt x="4557360" y="34271"/>
                          <a:pt x="4662810" y="0"/>
                        </a:cubicBezTo>
                        <a:cubicBezTo>
                          <a:pt x="4768260" y="-34271"/>
                          <a:pt x="5201658" y="57371"/>
                          <a:pt x="5350276" y="0"/>
                        </a:cubicBezTo>
                        <a:cubicBezTo>
                          <a:pt x="5498894" y="-57371"/>
                          <a:pt x="5913540" y="40315"/>
                          <a:pt x="6127411" y="0"/>
                        </a:cubicBezTo>
                        <a:cubicBezTo>
                          <a:pt x="6341283" y="-40315"/>
                          <a:pt x="6733498" y="38872"/>
                          <a:pt x="6904546" y="0"/>
                        </a:cubicBezTo>
                        <a:cubicBezTo>
                          <a:pt x="7075595" y="-38872"/>
                          <a:pt x="7452219" y="80493"/>
                          <a:pt x="7592012" y="0"/>
                        </a:cubicBezTo>
                        <a:cubicBezTo>
                          <a:pt x="7731805" y="-80493"/>
                          <a:pt x="7825521" y="19191"/>
                          <a:pt x="7920800" y="0"/>
                        </a:cubicBezTo>
                        <a:cubicBezTo>
                          <a:pt x="8016079" y="-19191"/>
                          <a:pt x="8112281" y="377"/>
                          <a:pt x="8249588" y="0"/>
                        </a:cubicBezTo>
                        <a:cubicBezTo>
                          <a:pt x="8386895" y="-377"/>
                          <a:pt x="8618225" y="8939"/>
                          <a:pt x="8966943" y="0"/>
                        </a:cubicBezTo>
                        <a:cubicBezTo>
                          <a:pt x="9001440" y="181736"/>
                          <a:pt x="8916672" y="305279"/>
                          <a:pt x="8966943" y="421772"/>
                        </a:cubicBezTo>
                        <a:cubicBezTo>
                          <a:pt x="9017214" y="538265"/>
                          <a:pt x="8908109" y="921963"/>
                          <a:pt x="8966943" y="1065528"/>
                        </a:cubicBezTo>
                        <a:cubicBezTo>
                          <a:pt x="9025777" y="1209093"/>
                          <a:pt x="8901666" y="1428021"/>
                          <a:pt x="8966943" y="1620491"/>
                        </a:cubicBezTo>
                        <a:cubicBezTo>
                          <a:pt x="9032220" y="1812961"/>
                          <a:pt x="8918353" y="2004948"/>
                          <a:pt x="8966943" y="2219850"/>
                        </a:cubicBezTo>
                        <a:cubicBezTo>
                          <a:pt x="9015533" y="2434752"/>
                          <a:pt x="8930538" y="2628240"/>
                          <a:pt x="8966943" y="2863607"/>
                        </a:cubicBezTo>
                        <a:cubicBezTo>
                          <a:pt x="9003348" y="3098974"/>
                          <a:pt x="8929862" y="3264247"/>
                          <a:pt x="8966943" y="3462966"/>
                        </a:cubicBezTo>
                        <a:cubicBezTo>
                          <a:pt x="9004024" y="3661685"/>
                          <a:pt x="8965457" y="3782122"/>
                          <a:pt x="8966943" y="3884738"/>
                        </a:cubicBezTo>
                        <a:cubicBezTo>
                          <a:pt x="8968429" y="3987354"/>
                          <a:pt x="8931863" y="4262480"/>
                          <a:pt x="8966943" y="4439700"/>
                        </a:cubicBezTo>
                        <a:cubicBezTo>
                          <a:pt x="8753114" y="4495621"/>
                          <a:pt x="8607939" y="4413786"/>
                          <a:pt x="8458816" y="4439700"/>
                        </a:cubicBezTo>
                        <a:cubicBezTo>
                          <a:pt x="8309693" y="4465614"/>
                          <a:pt x="7915839" y="4407329"/>
                          <a:pt x="7681681" y="4439700"/>
                        </a:cubicBezTo>
                        <a:cubicBezTo>
                          <a:pt x="7447524" y="4472071"/>
                          <a:pt x="7327001" y="4436451"/>
                          <a:pt x="7173554" y="4439700"/>
                        </a:cubicBezTo>
                        <a:cubicBezTo>
                          <a:pt x="7020107" y="4442949"/>
                          <a:pt x="6749151" y="4367753"/>
                          <a:pt x="6486089" y="4439700"/>
                        </a:cubicBezTo>
                        <a:cubicBezTo>
                          <a:pt x="6223028" y="4511647"/>
                          <a:pt x="6022368" y="4410767"/>
                          <a:pt x="5888293" y="4439700"/>
                        </a:cubicBezTo>
                        <a:cubicBezTo>
                          <a:pt x="5754218" y="4468633"/>
                          <a:pt x="5550588" y="4412108"/>
                          <a:pt x="5290496" y="4439700"/>
                        </a:cubicBezTo>
                        <a:cubicBezTo>
                          <a:pt x="5030404" y="4467292"/>
                          <a:pt x="5087057" y="4423910"/>
                          <a:pt x="4961708" y="4439700"/>
                        </a:cubicBezTo>
                        <a:cubicBezTo>
                          <a:pt x="4836359" y="4455490"/>
                          <a:pt x="4418871" y="4403978"/>
                          <a:pt x="4184573" y="4439700"/>
                        </a:cubicBezTo>
                        <a:cubicBezTo>
                          <a:pt x="3950275" y="4475422"/>
                          <a:pt x="3930174" y="4404193"/>
                          <a:pt x="3676447" y="4439700"/>
                        </a:cubicBezTo>
                        <a:cubicBezTo>
                          <a:pt x="3422720" y="4475207"/>
                          <a:pt x="3145728" y="4380208"/>
                          <a:pt x="2988981" y="4439700"/>
                        </a:cubicBezTo>
                        <a:cubicBezTo>
                          <a:pt x="2832234" y="4499192"/>
                          <a:pt x="2485561" y="4360513"/>
                          <a:pt x="2301515" y="4439700"/>
                        </a:cubicBezTo>
                        <a:cubicBezTo>
                          <a:pt x="2117469" y="4518887"/>
                          <a:pt x="2032202" y="4392518"/>
                          <a:pt x="1793389" y="4439700"/>
                        </a:cubicBezTo>
                        <a:cubicBezTo>
                          <a:pt x="1554576" y="4486882"/>
                          <a:pt x="1385766" y="4428457"/>
                          <a:pt x="1105923" y="4439700"/>
                        </a:cubicBezTo>
                        <a:cubicBezTo>
                          <a:pt x="826080" y="4450943"/>
                          <a:pt x="766684" y="4381653"/>
                          <a:pt x="508127" y="4439700"/>
                        </a:cubicBezTo>
                        <a:cubicBezTo>
                          <a:pt x="249570" y="4497747"/>
                          <a:pt x="125128" y="4424954"/>
                          <a:pt x="0" y="4439700"/>
                        </a:cubicBezTo>
                        <a:cubicBezTo>
                          <a:pt x="-26014" y="4191647"/>
                          <a:pt x="44581" y="3979954"/>
                          <a:pt x="0" y="3840341"/>
                        </a:cubicBezTo>
                        <a:cubicBezTo>
                          <a:pt x="-44581" y="3700728"/>
                          <a:pt x="56428" y="3473626"/>
                          <a:pt x="0" y="3196584"/>
                        </a:cubicBezTo>
                        <a:cubicBezTo>
                          <a:pt x="-56428" y="2919542"/>
                          <a:pt x="9223" y="2891132"/>
                          <a:pt x="0" y="2686019"/>
                        </a:cubicBezTo>
                        <a:cubicBezTo>
                          <a:pt x="-9223" y="2480907"/>
                          <a:pt x="53031" y="2396014"/>
                          <a:pt x="0" y="2219850"/>
                        </a:cubicBezTo>
                        <a:cubicBezTo>
                          <a:pt x="-53031" y="2043686"/>
                          <a:pt x="18405" y="1791884"/>
                          <a:pt x="0" y="1576094"/>
                        </a:cubicBezTo>
                        <a:cubicBezTo>
                          <a:pt x="-18405" y="1360304"/>
                          <a:pt x="52725" y="1152175"/>
                          <a:pt x="0" y="1021131"/>
                        </a:cubicBezTo>
                        <a:cubicBezTo>
                          <a:pt x="-52725" y="890087"/>
                          <a:pt x="35054" y="698257"/>
                          <a:pt x="0" y="510565"/>
                        </a:cubicBezTo>
                        <a:cubicBezTo>
                          <a:pt x="-35054" y="322873"/>
                          <a:pt x="10166" y="141944"/>
                          <a:pt x="0" y="0"/>
                        </a:cubicBezTo>
                        <a:close/>
                      </a:path>
                      <a:path w="8966943" h="4439700" stroke="0" extrusionOk="0">
                        <a:moveTo>
                          <a:pt x="0" y="0"/>
                        </a:moveTo>
                        <a:cubicBezTo>
                          <a:pt x="182645" y="-14239"/>
                          <a:pt x="501669" y="16851"/>
                          <a:pt x="777135" y="0"/>
                        </a:cubicBezTo>
                        <a:cubicBezTo>
                          <a:pt x="1052601" y="-16851"/>
                          <a:pt x="994681" y="9266"/>
                          <a:pt x="1195592" y="0"/>
                        </a:cubicBezTo>
                        <a:cubicBezTo>
                          <a:pt x="1396503" y="-9266"/>
                          <a:pt x="1364398" y="24730"/>
                          <a:pt x="1524380" y="0"/>
                        </a:cubicBezTo>
                        <a:cubicBezTo>
                          <a:pt x="1684362" y="-24730"/>
                          <a:pt x="1910907" y="40983"/>
                          <a:pt x="2122177" y="0"/>
                        </a:cubicBezTo>
                        <a:cubicBezTo>
                          <a:pt x="2333447" y="-40983"/>
                          <a:pt x="2498731" y="59751"/>
                          <a:pt x="2630303" y="0"/>
                        </a:cubicBezTo>
                        <a:cubicBezTo>
                          <a:pt x="2761875" y="-59751"/>
                          <a:pt x="3027985" y="21609"/>
                          <a:pt x="3138430" y="0"/>
                        </a:cubicBezTo>
                        <a:cubicBezTo>
                          <a:pt x="3248875" y="-21609"/>
                          <a:pt x="3588409" y="41042"/>
                          <a:pt x="3825896" y="0"/>
                        </a:cubicBezTo>
                        <a:cubicBezTo>
                          <a:pt x="4063383" y="-41042"/>
                          <a:pt x="4143821" y="47915"/>
                          <a:pt x="4244353" y="0"/>
                        </a:cubicBezTo>
                        <a:cubicBezTo>
                          <a:pt x="4344885" y="-47915"/>
                          <a:pt x="4538629" y="31166"/>
                          <a:pt x="4662810" y="0"/>
                        </a:cubicBezTo>
                        <a:cubicBezTo>
                          <a:pt x="4786991" y="-31166"/>
                          <a:pt x="4895589" y="10761"/>
                          <a:pt x="4991598" y="0"/>
                        </a:cubicBezTo>
                        <a:cubicBezTo>
                          <a:pt x="5087607" y="-10761"/>
                          <a:pt x="5203474" y="24497"/>
                          <a:pt x="5320386" y="0"/>
                        </a:cubicBezTo>
                        <a:cubicBezTo>
                          <a:pt x="5437298" y="-24497"/>
                          <a:pt x="5516653" y="20927"/>
                          <a:pt x="5649174" y="0"/>
                        </a:cubicBezTo>
                        <a:cubicBezTo>
                          <a:pt x="5781695" y="-20927"/>
                          <a:pt x="5967923" y="21683"/>
                          <a:pt x="6157301" y="0"/>
                        </a:cubicBezTo>
                        <a:cubicBezTo>
                          <a:pt x="6346679" y="-21683"/>
                          <a:pt x="6560393" y="12694"/>
                          <a:pt x="6665428" y="0"/>
                        </a:cubicBezTo>
                        <a:cubicBezTo>
                          <a:pt x="6770463" y="-12694"/>
                          <a:pt x="6977927" y="5461"/>
                          <a:pt x="7173554" y="0"/>
                        </a:cubicBezTo>
                        <a:cubicBezTo>
                          <a:pt x="7369181" y="-5461"/>
                          <a:pt x="7462288" y="35830"/>
                          <a:pt x="7592012" y="0"/>
                        </a:cubicBezTo>
                        <a:cubicBezTo>
                          <a:pt x="7721736" y="-35830"/>
                          <a:pt x="7854850" y="13660"/>
                          <a:pt x="7920800" y="0"/>
                        </a:cubicBezTo>
                        <a:cubicBezTo>
                          <a:pt x="7986750" y="-13660"/>
                          <a:pt x="8610057" y="41307"/>
                          <a:pt x="8966943" y="0"/>
                        </a:cubicBezTo>
                        <a:cubicBezTo>
                          <a:pt x="8972784" y="179556"/>
                          <a:pt x="8937007" y="333872"/>
                          <a:pt x="8966943" y="510566"/>
                        </a:cubicBezTo>
                        <a:cubicBezTo>
                          <a:pt x="8996879" y="687260"/>
                          <a:pt x="8921045" y="948362"/>
                          <a:pt x="8966943" y="1109925"/>
                        </a:cubicBezTo>
                        <a:cubicBezTo>
                          <a:pt x="9012841" y="1271488"/>
                          <a:pt x="8915949" y="1462565"/>
                          <a:pt x="8966943" y="1576094"/>
                        </a:cubicBezTo>
                        <a:cubicBezTo>
                          <a:pt x="9017937" y="1689623"/>
                          <a:pt x="8937731" y="1885140"/>
                          <a:pt x="8966943" y="1997865"/>
                        </a:cubicBezTo>
                        <a:cubicBezTo>
                          <a:pt x="8996155" y="2110590"/>
                          <a:pt x="8957002" y="2280611"/>
                          <a:pt x="8966943" y="2552828"/>
                        </a:cubicBezTo>
                        <a:cubicBezTo>
                          <a:pt x="8976884" y="2825045"/>
                          <a:pt x="8934825" y="2916245"/>
                          <a:pt x="8966943" y="3063393"/>
                        </a:cubicBezTo>
                        <a:cubicBezTo>
                          <a:pt x="8999061" y="3210542"/>
                          <a:pt x="8915563" y="3403567"/>
                          <a:pt x="8966943" y="3662753"/>
                        </a:cubicBezTo>
                        <a:cubicBezTo>
                          <a:pt x="9018323" y="3921939"/>
                          <a:pt x="8962577" y="4233187"/>
                          <a:pt x="8966943" y="4439700"/>
                        </a:cubicBezTo>
                        <a:cubicBezTo>
                          <a:pt x="8761594" y="4499184"/>
                          <a:pt x="8399547" y="4348491"/>
                          <a:pt x="8189808" y="4439700"/>
                        </a:cubicBezTo>
                        <a:cubicBezTo>
                          <a:pt x="7980070" y="4530909"/>
                          <a:pt x="7636877" y="4435952"/>
                          <a:pt x="7412673" y="4439700"/>
                        </a:cubicBezTo>
                        <a:cubicBezTo>
                          <a:pt x="7188470" y="4443448"/>
                          <a:pt x="6977154" y="4415463"/>
                          <a:pt x="6814877" y="4439700"/>
                        </a:cubicBezTo>
                        <a:cubicBezTo>
                          <a:pt x="6652600" y="4463937"/>
                          <a:pt x="6604469" y="4427859"/>
                          <a:pt x="6486089" y="4439700"/>
                        </a:cubicBezTo>
                        <a:cubicBezTo>
                          <a:pt x="6367709" y="4451541"/>
                          <a:pt x="6303151" y="4424584"/>
                          <a:pt x="6157301" y="4439700"/>
                        </a:cubicBezTo>
                        <a:cubicBezTo>
                          <a:pt x="6011451" y="4454816"/>
                          <a:pt x="5725594" y="4433986"/>
                          <a:pt x="5559505" y="4439700"/>
                        </a:cubicBezTo>
                        <a:cubicBezTo>
                          <a:pt x="5393416" y="4445414"/>
                          <a:pt x="5298800" y="4405729"/>
                          <a:pt x="5141047" y="4439700"/>
                        </a:cubicBezTo>
                        <a:cubicBezTo>
                          <a:pt x="4983294" y="4473671"/>
                          <a:pt x="4531501" y="4415828"/>
                          <a:pt x="4363912" y="4439700"/>
                        </a:cubicBezTo>
                        <a:cubicBezTo>
                          <a:pt x="4196323" y="4463572"/>
                          <a:pt x="4011074" y="4397744"/>
                          <a:pt x="3766116" y="4439700"/>
                        </a:cubicBezTo>
                        <a:cubicBezTo>
                          <a:pt x="3521158" y="4481656"/>
                          <a:pt x="3303233" y="4410315"/>
                          <a:pt x="3078650" y="4439700"/>
                        </a:cubicBezTo>
                        <a:cubicBezTo>
                          <a:pt x="2854067" y="4469085"/>
                          <a:pt x="2631817" y="4430945"/>
                          <a:pt x="2480854" y="4439700"/>
                        </a:cubicBezTo>
                        <a:cubicBezTo>
                          <a:pt x="2329891" y="4448455"/>
                          <a:pt x="2001133" y="4389844"/>
                          <a:pt x="1703719" y="4439700"/>
                        </a:cubicBezTo>
                        <a:cubicBezTo>
                          <a:pt x="1406306" y="4489556"/>
                          <a:pt x="1515867" y="4424469"/>
                          <a:pt x="1374931" y="4439700"/>
                        </a:cubicBezTo>
                        <a:cubicBezTo>
                          <a:pt x="1233995" y="4454931"/>
                          <a:pt x="1039613" y="4430465"/>
                          <a:pt x="866804" y="4439700"/>
                        </a:cubicBezTo>
                        <a:cubicBezTo>
                          <a:pt x="693995" y="4448935"/>
                          <a:pt x="384981" y="4426686"/>
                          <a:pt x="0" y="4439700"/>
                        </a:cubicBezTo>
                        <a:cubicBezTo>
                          <a:pt x="-22294" y="4298248"/>
                          <a:pt x="43208" y="4196717"/>
                          <a:pt x="0" y="3973532"/>
                        </a:cubicBezTo>
                        <a:cubicBezTo>
                          <a:pt x="-43208" y="3750347"/>
                          <a:pt x="19313" y="3624116"/>
                          <a:pt x="0" y="3329775"/>
                        </a:cubicBezTo>
                        <a:cubicBezTo>
                          <a:pt x="-19313" y="3035434"/>
                          <a:pt x="65850" y="2917911"/>
                          <a:pt x="0" y="2730416"/>
                        </a:cubicBezTo>
                        <a:cubicBezTo>
                          <a:pt x="-65850" y="2542921"/>
                          <a:pt x="32865" y="2494823"/>
                          <a:pt x="0" y="2264247"/>
                        </a:cubicBezTo>
                        <a:cubicBezTo>
                          <a:pt x="-32865" y="2033671"/>
                          <a:pt x="34940" y="1998896"/>
                          <a:pt x="0" y="1753682"/>
                        </a:cubicBezTo>
                        <a:cubicBezTo>
                          <a:pt x="-34940" y="1508469"/>
                          <a:pt x="19923" y="1410077"/>
                          <a:pt x="0" y="1154322"/>
                        </a:cubicBezTo>
                        <a:cubicBezTo>
                          <a:pt x="-19923" y="898567"/>
                          <a:pt x="25203" y="680265"/>
                          <a:pt x="0" y="554963"/>
                        </a:cubicBezTo>
                        <a:cubicBezTo>
                          <a:pt x="-25203" y="429661"/>
                          <a:pt x="47661" y="2502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E24E69-8EC2-4532-93BB-E81E1B46858F}"/>
              </a:ext>
            </a:extLst>
          </p:cNvPr>
          <p:cNvSpPr txBox="1"/>
          <p:nvPr/>
        </p:nvSpPr>
        <p:spPr>
          <a:xfrm>
            <a:off x="3543936" y="1067756"/>
            <a:ext cx="5104128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ead Kansas" panose="02000000000000000000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ead Kansas" panose="02000000000000000000" pitchFamily="2" charset="0"/>
                <a:ea typeface="+mn-ea"/>
                <a:cs typeface="+mn-cs"/>
              </a:rPr>
              <a:t>Final U.S. EPA Ruling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A71C6-16AB-92A0-53AF-EAEBD2E4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724" y="2017353"/>
            <a:ext cx="1153349" cy="1153349"/>
          </a:xfrm>
          <a:prstGeom prst="rect">
            <a:avLst/>
          </a:prstGeom>
          <a:ln>
            <a:noFill/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9A4A7-8A0F-F496-B46B-26E566C73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60" y="5509158"/>
            <a:ext cx="1501740" cy="1186375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663E2-B083-8D18-F93C-37C2A027F1A3}"/>
              </a:ext>
            </a:extLst>
          </p:cNvPr>
          <p:cNvSpPr txBox="1"/>
          <p:nvPr/>
        </p:nvSpPr>
        <p:spPr>
          <a:xfrm>
            <a:off x="691691" y="176040"/>
            <a:ext cx="943399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Designated Management Agency  (DMA)</a:t>
            </a:r>
          </a:p>
        </p:txBody>
      </p:sp>
      <p:pic>
        <p:nvPicPr>
          <p:cNvPr id="9" name="Picture 8" descr="A logo of a flower with a blue circle and green leaves&#10;&#10;Description automatically generated">
            <a:extLst>
              <a:ext uri="{FF2B5EF4-FFF2-40B4-BE49-F238E27FC236}">
                <a16:creationId xmlns:a16="http://schemas.microsoft.com/office/drawing/2014/main" id="{53951C90-CE8A-EFD6-8D22-406AD54F7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98056" l="4223" r="97684">
                        <a14:foregroundMark x1="48638" y1="35694" x2="49046" y2="35694"/>
                        <a14:foregroundMark x1="52452" y1="36944" x2="48501" y2="29861"/>
                        <a14:foregroundMark x1="48501" y1="29861" x2="46594" y2="29028"/>
                        <a14:foregroundMark x1="17711" y1="57500" x2="18120" y2="45972"/>
                        <a14:foregroundMark x1="18120" y1="45972" x2="24387" y2="28889"/>
                        <a14:foregroundMark x1="24387" y1="28889" x2="37057" y2="20278"/>
                        <a14:foregroundMark x1="37057" y1="20278" x2="50272" y2="19306"/>
                        <a14:foregroundMark x1="50272" y1="19306" x2="64169" y2="21528"/>
                        <a14:foregroundMark x1="54496" y1="56667" x2="39101" y2="77639"/>
                        <a14:foregroundMark x1="44823" y1="62917" x2="27248" y2="49861"/>
                        <a14:foregroundMark x1="53406" y1="64722" x2="75886" y2="46528"/>
                        <a14:foregroundMark x1="38011" y1="97639" x2="14986" y2="84306"/>
                        <a14:foregroundMark x1="15668" y1="81250" x2="11172" y2="38611"/>
                        <a14:foregroundMark x1="11172" y1="38611" x2="12398" y2="33611"/>
                        <a14:foregroundMark x1="14169" y1="30833" x2="20981" y2="24722"/>
                        <a14:foregroundMark x1="20981" y1="24722" x2="57357" y2="9306"/>
                        <a14:foregroundMark x1="53134" y1="11667" x2="67166" y2="19722"/>
                        <a14:foregroundMark x1="67166" y1="19722" x2="78202" y2="30833"/>
                        <a14:foregroundMark x1="78202" y1="30833" x2="78202" y2="30972"/>
                        <a14:foregroundMark x1="85831" y1="24306" x2="75886" y2="27361"/>
                        <a14:foregroundMark x1="75886" y1="27361" x2="76567" y2="27500"/>
                        <a14:foregroundMark x1="97956" y1="51250" x2="97956" y2="51250"/>
                        <a14:foregroundMark x1="97956" y1="51250" x2="97956" y2="51250"/>
                        <a14:foregroundMark x1="97956" y1="51111" x2="96322" y2="60833"/>
                        <a14:foregroundMark x1="87466" y1="80556" x2="93733" y2="68889"/>
                        <a14:foregroundMark x1="57084" y1="98472" x2="46185" y2="97778"/>
                        <a14:foregroundMark x1="54632" y1="1944" x2="42507" y2="1667"/>
                        <a14:foregroundMark x1="15123" y1="22639" x2="48365" y2="9306"/>
                        <a14:foregroundMark x1="48365" y1="9306" x2="55722" y2="7639"/>
                        <a14:foregroundMark x1="3270" y1="50417" x2="8038" y2="41250"/>
                        <a14:foregroundMark x1="8038" y1="41250" x2="17439" y2="32361"/>
                        <a14:foregroundMark x1="4905" y1="62361" x2="3134" y2="48056"/>
                        <a14:foregroundMark x1="3134" y1="48056" x2="4223" y2="40556"/>
                        <a14:foregroundMark x1="4223" y1="40556" x2="4632" y2="40139"/>
                        <a14:foregroundMark x1="5995" y1="41528" x2="18392" y2="19306"/>
                        <a14:foregroundMark x1="18392" y1="19306" x2="20163" y2="17361"/>
                        <a14:foregroundMark x1="21253" y1="17361" x2="48774" y2="6528"/>
                        <a14:foregroundMark x1="48774" y1="6528" x2="48774" y2="6528"/>
                        <a14:foregroundMark x1="26294" y1="12361" x2="51635" y2="3611"/>
                        <a14:foregroundMark x1="58992" y1="5000" x2="74659" y2="15833"/>
                        <a14:foregroundMark x1="74659" y1="15833" x2="79564" y2="17500"/>
                        <a14:foregroundMark x1="75613" y1="11389" x2="86649" y2="29028"/>
                        <a14:foregroundMark x1="88147" y1="33472" x2="90736" y2="59167"/>
                        <a14:foregroundMark x1="89373" y1="30833" x2="94823" y2="55000"/>
                        <a14:foregroundMark x1="94823" y1="55000" x2="93733" y2="61944"/>
                        <a14:foregroundMark x1="91553" y1="64306" x2="74523" y2="79861"/>
                        <a14:foregroundMark x1="74523" y1="79861" x2="72480" y2="81250"/>
                        <a14:foregroundMark x1="86921" y1="76667" x2="69755" y2="91667"/>
                        <a14:foregroundMark x1="69755" y1="91667" x2="54087" y2="92778"/>
                        <a14:foregroundMark x1="58311" y1="92083" x2="28883" y2="86250"/>
                        <a14:foregroundMark x1="47275" y1="90694" x2="26431" y2="84028"/>
                        <a14:foregroundMark x1="26431" y1="84028" x2="18529" y2="78889"/>
                        <a14:foregroundMark x1="18529" y1="78889" x2="13624" y2="72361"/>
                        <a14:foregroundMark x1="13624" y1="72361" x2="13079" y2="70833"/>
                        <a14:foregroundMark x1="13488" y1="68333" x2="5995" y2="56667"/>
                        <a14:foregroundMark x1="5995" y1="56667" x2="5995" y2="56250"/>
                        <a14:foregroundMark x1="29155" y1="75556" x2="23569" y2="66111"/>
                        <a14:foregroundMark x1="23569" y1="66111" x2="19755" y2="46528"/>
                        <a14:foregroundMark x1="19755" y1="46528" x2="20708" y2="45000"/>
                        <a14:foregroundMark x1="30109" y1="67917" x2="30926" y2="58333"/>
                        <a14:foregroundMark x1="30926" y1="58333" x2="33106" y2="52361"/>
                        <a14:foregroundMark x1="46049" y1="61528" x2="46049" y2="51806"/>
                        <a14:foregroundMark x1="46049" y1="51806" x2="26839" y2="36944"/>
                        <a14:foregroundMark x1="26839" y1="36944" x2="25341" y2="31528"/>
                        <a14:foregroundMark x1="62807" y1="52361" x2="70845" y2="23889"/>
                        <a14:foregroundMark x1="77657" y1="54028" x2="74796" y2="27639"/>
                        <a14:foregroundMark x1="79155" y1="66389" x2="82834" y2="29444"/>
                        <a14:foregroundMark x1="80790" y1="70278" x2="84060" y2="32222"/>
                        <a14:foregroundMark x1="73161" y1="77778" x2="74523" y2="49583"/>
                        <a14:foregroundMark x1="79973" y1="77917" x2="85967" y2="71389"/>
                        <a14:foregroundMark x1="85967" y1="71389" x2="85967" y2="71389"/>
                        <a14:foregroundMark x1="68665" y1="88472" x2="71526" y2="70694"/>
                        <a14:foregroundMark x1="55586" y1="87778" x2="65259" y2="76389"/>
                        <a14:foregroundMark x1="39646" y1="85417" x2="62534" y2="76667"/>
                        <a14:foregroundMark x1="29837" y1="82778" x2="51362" y2="76528"/>
                        <a14:foregroundMark x1="51362" y1="76528" x2="52725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1" y="666156"/>
            <a:ext cx="1924081" cy="1887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675778"/>
      </p:ext>
    </p:extLst>
  </p:cSld>
  <p:clrMapOvr>
    <a:masterClrMapping/>
  </p:clrMapOvr>
  <p:transition spd="med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282BD3-5034-4742-874A-F3402E6F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91" y="2044699"/>
            <a:ext cx="9567375" cy="1979758"/>
          </a:xfrm>
          <a:prstGeom prst="rect">
            <a:avLst/>
          </a:pr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39131192">
                  <a:custGeom>
                    <a:avLst/>
                    <a:gdLst>
                      <a:gd name="connsiteX0" fmla="*/ 0 w 8966943"/>
                      <a:gd name="connsiteY0" fmla="*/ 0 h 4439700"/>
                      <a:gd name="connsiteX1" fmla="*/ 508127 w 8966943"/>
                      <a:gd name="connsiteY1" fmla="*/ 0 h 4439700"/>
                      <a:gd name="connsiteX2" fmla="*/ 926584 w 8966943"/>
                      <a:gd name="connsiteY2" fmla="*/ 0 h 4439700"/>
                      <a:gd name="connsiteX3" fmla="*/ 1255372 w 8966943"/>
                      <a:gd name="connsiteY3" fmla="*/ 0 h 4439700"/>
                      <a:gd name="connsiteX4" fmla="*/ 2032507 w 8966943"/>
                      <a:gd name="connsiteY4" fmla="*/ 0 h 4439700"/>
                      <a:gd name="connsiteX5" fmla="*/ 2540634 w 8966943"/>
                      <a:gd name="connsiteY5" fmla="*/ 0 h 4439700"/>
                      <a:gd name="connsiteX6" fmla="*/ 3228099 w 8966943"/>
                      <a:gd name="connsiteY6" fmla="*/ 0 h 4439700"/>
                      <a:gd name="connsiteX7" fmla="*/ 3736226 w 8966943"/>
                      <a:gd name="connsiteY7" fmla="*/ 0 h 4439700"/>
                      <a:gd name="connsiteX8" fmla="*/ 4244353 w 8966943"/>
                      <a:gd name="connsiteY8" fmla="*/ 0 h 4439700"/>
                      <a:gd name="connsiteX9" fmla="*/ 4662810 w 8966943"/>
                      <a:gd name="connsiteY9" fmla="*/ 0 h 4439700"/>
                      <a:gd name="connsiteX10" fmla="*/ 5350276 w 8966943"/>
                      <a:gd name="connsiteY10" fmla="*/ 0 h 4439700"/>
                      <a:gd name="connsiteX11" fmla="*/ 6127411 w 8966943"/>
                      <a:gd name="connsiteY11" fmla="*/ 0 h 4439700"/>
                      <a:gd name="connsiteX12" fmla="*/ 6904546 w 8966943"/>
                      <a:gd name="connsiteY12" fmla="*/ 0 h 4439700"/>
                      <a:gd name="connsiteX13" fmla="*/ 7592012 w 8966943"/>
                      <a:gd name="connsiteY13" fmla="*/ 0 h 4439700"/>
                      <a:gd name="connsiteX14" fmla="*/ 7920800 w 8966943"/>
                      <a:gd name="connsiteY14" fmla="*/ 0 h 4439700"/>
                      <a:gd name="connsiteX15" fmla="*/ 8249588 w 8966943"/>
                      <a:gd name="connsiteY15" fmla="*/ 0 h 4439700"/>
                      <a:gd name="connsiteX16" fmla="*/ 8966943 w 8966943"/>
                      <a:gd name="connsiteY16" fmla="*/ 0 h 4439700"/>
                      <a:gd name="connsiteX17" fmla="*/ 8966943 w 8966943"/>
                      <a:gd name="connsiteY17" fmla="*/ 421772 h 4439700"/>
                      <a:gd name="connsiteX18" fmla="*/ 8966943 w 8966943"/>
                      <a:gd name="connsiteY18" fmla="*/ 1065528 h 4439700"/>
                      <a:gd name="connsiteX19" fmla="*/ 8966943 w 8966943"/>
                      <a:gd name="connsiteY19" fmla="*/ 1620491 h 4439700"/>
                      <a:gd name="connsiteX20" fmla="*/ 8966943 w 8966943"/>
                      <a:gd name="connsiteY20" fmla="*/ 2219850 h 4439700"/>
                      <a:gd name="connsiteX21" fmla="*/ 8966943 w 8966943"/>
                      <a:gd name="connsiteY21" fmla="*/ 2863607 h 4439700"/>
                      <a:gd name="connsiteX22" fmla="*/ 8966943 w 8966943"/>
                      <a:gd name="connsiteY22" fmla="*/ 3462966 h 4439700"/>
                      <a:gd name="connsiteX23" fmla="*/ 8966943 w 8966943"/>
                      <a:gd name="connsiteY23" fmla="*/ 3884738 h 4439700"/>
                      <a:gd name="connsiteX24" fmla="*/ 8966943 w 8966943"/>
                      <a:gd name="connsiteY24" fmla="*/ 4439700 h 4439700"/>
                      <a:gd name="connsiteX25" fmla="*/ 8458816 w 8966943"/>
                      <a:gd name="connsiteY25" fmla="*/ 4439700 h 4439700"/>
                      <a:gd name="connsiteX26" fmla="*/ 7681681 w 8966943"/>
                      <a:gd name="connsiteY26" fmla="*/ 4439700 h 4439700"/>
                      <a:gd name="connsiteX27" fmla="*/ 7173554 w 8966943"/>
                      <a:gd name="connsiteY27" fmla="*/ 4439700 h 4439700"/>
                      <a:gd name="connsiteX28" fmla="*/ 6486089 w 8966943"/>
                      <a:gd name="connsiteY28" fmla="*/ 4439700 h 4439700"/>
                      <a:gd name="connsiteX29" fmla="*/ 5888293 w 8966943"/>
                      <a:gd name="connsiteY29" fmla="*/ 4439700 h 4439700"/>
                      <a:gd name="connsiteX30" fmla="*/ 5290496 w 8966943"/>
                      <a:gd name="connsiteY30" fmla="*/ 4439700 h 4439700"/>
                      <a:gd name="connsiteX31" fmla="*/ 4961708 w 8966943"/>
                      <a:gd name="connsiteY31" fmla="*/ 4439700 h 4439700"/>
                      <a:gd name="connsiteX32" fmla="*/ 4184573 w 8966943"/>
                      <a:gd name="connsiteY32" fmla="*/ 4439700 h 4439700"/>
                      <a:gd name="connsiteX33" fmla="*/ 3676447 w 8966943"/>
                      <a:gd name="connsiteY33" fmla="*/ 4439700 h 4439700"/>
                      <a:gd name="connsiteX34" fmla="*/ 2988981 w 8966943"/>
                      <a:gd name="connsiteY34" fmla="*/ 4439700 h 4439700"/>
                      <a:gd name="connsiteX35" fmla="*/ 2301515 w 8966943"/>
                      <a:gd name="connsiteY35" fmla="*/ 4439700 h 4439700"/>
                      <a:gd name="connsiteX36" fmla="*/ 1793389 w 8966943"/>
                      <a:gd name="connsiteY36" fmla="*/ 4439700 h 4439700"/>
                      <a:gd name="connsiteX37" fmla="*/ 1105923 w 8966943"/>
                      <a:gd name="connsiteY37" fmla="*/ 4439700 h 4439700"/>
                      <a:gd name="connsiteX38" fmla="*/ 508127 w 8966943"/>
                      <a:gd name="connsiteY38" fmla="*/ 4439700 h 4439700"/>
                      <a:gd name="connsiteX39" fmla="*/ 0 w 8966943"/>
                      <a:gd name="connsiteY39" fmla="*/ 4439700 h 4439700"/>
                      <a:gd name="connsiteX40" fmla="*/ 0 w 8966943"/>
                      <a:gd name="connsiteY40" fmla="*/ 3840341 h 4439700"/>
                      <a:gd name="connsiteX41" fmla="*/ 0 w 8966943"/>
                      <a:gd name="connsiteY41" fmla="*/ 3196584 h 4439700"/>
                      <a:gd name="connsiteX42" fmla="*/ 0 w 8966943"/>
                      <a:gd name="connsiteY42" fmla="*/ 2686019 h 4439700"/>
                      <a:gd name="connsiteX43" fmla="*/ 0 w 8966943"/>
                      <a:gd name="connsiteY43" fmla="*/ 2219850 h 4439700"/>
                      <a:gd name="connsiteX44" fmla="*/ 0 w 8966943"/>
                      <a:gd name="connsiteY44" fmla="*/ 1576094 h 4439700"/>
                      <a:gd name="connsiteX45" fmla="*/ 0 w 8966943"/>
                      <a:gd name="connsiteY45" fmla="*/ 1021131 h 4439700"/>
                      <a:gd name="connsiteX46" fmla="*/ 0 w 8966943"/>
                      <a:gd name="connsiteY46" fmla="*/ 510565 h 4439700"/>
                      <a:gd name="connsiteX47" fmla="*/ 0 w 8966943"/>
                      <a:gd name="connsiteY47" fmla="*/ 0 h 4439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966943" h="4439700" fill="none" extrusionOk="0">
                        <a:moveTo>
                          <a:pt x="0" y="0"/>
                        </a:moveTo>
                        <a:cubicBezTo>
                          <a:pt x="136810" y="-42662"/>
                          <a:pt x="298676" y="43148"/>
                          <a:pt x="508127" y="0"/>
                        </a:cubicBezTo>
                        <a:cubicBezTo>
                          <a:pt x="717578" y="-43148"/>
                          <a:pt x="824489" y="35033"/>
                          <a:pt x="926584" y="0"/>
                        </a:cubicBezTo>
                        <a:cubicBezTo>
                          <a:pt x="1028679" y="-35033"/>
                          <a:pt x="1126147" y="26706"/>
                          <a:pt x="1255372" y="0"/>
                        </a:cubicBezTo>
                        <a:cubicBezTo>
                          <a:pt x="1384597" y="-26706"/>
                          <a:pt x="1667930" y="92807"/>
                          <a:pt x="2032507" y="0"/>
                        </a:cubicBezTo>
                        <a:cubicBezTo>
                          <a:pt x="2397085" y="-92807"/>
                          <a:pt x="2338298" y="30962"/>
                          <a:pt x="2540634" y="0"/>
                        </a:cubicBezTo>
                        <a:cubicBezTo>
                          <a:pt x="2742970" y="-30962"/>
                          <a:pt x="2958549" y="73258"/>
                          <a:pt x="3228099" y="0"/>
                        </a:cubicBezTo>
                        <a:cubicBezTo>
                          <a:pt x="3497650" y="-73258"/>
                          <a:pt x="3553839" y="51941"/>
                          <a:pt x="3736226" y="0"/>
                        </a:cubicBezTo>
                        <a:cubicBezTo>
                          <a:pt x="3918613" y="-51941"/>
                          <a:pt x="4066749" y="19642"/>
                          <a:pt x="4244353" y="0"/>
                        </a:cubicBezTo>
                        <a:cubicBezTo>
                          <a:pt x="4421957" y="-19642"/>
                          <a:pt x="4557360" y="34271"/>
                          <a:pt x="4662810" y="0"/>
                        </a:cubicBezTo>
                        <a:cubicBezTo>
                          <a:pt x="4768260" y="-34271"/>
                          <a:pt x="5201658" y="57371"/>
                          <a:pt x="5350276" y="0"/>
                        </a:cubicBezTo>
                        <a:cubicBezTo>
                          <a:pt x="5498894" y="-57371"/>
                          <a:pt x="5913540" y="40315"/>
                          <a:pt x="6127411" y="0"/>
                        </a:cubicBezTo>
                        <a:cubicBezTo>
                          <a:pt x="6341283" y="-40315"/>
                          <a:pt x="6733498" y="38872"/>
                          <a:pt x="6904546" y="0"/>
                        </a:cubicBezTo>
                        <a:cubicBezTo>
                          <a:pt x="7075595" y="-38872"/>
                          <a:pt x="7452219" y="80493"/>
                          <a:pt x="7592012" y="0"/>
                        </a:cubicBezTo>
                        <a:cubicBezTo>
                          <a:pt x="7731805" y="-80493"/>
                          <a:pt x="7825521" y="19191"/>
                          <a:pt x="7920800" y="0"/>
                        </a:cubicBezTo>
                        <a:cubicBezTo>
                          <a:pt x="8016079" y="-19191"/>
                          <a:pt x="8112281" y="377"/>
                          <a:pt x="8249588" y="0"/>
                        </a:cubicBezTo>
                        <a:cubicBezTo>
                          <a:pt x="8386895" y="-377"/>
                          <a:pt x="8618225" y="8939"/>
                          <a:pt x="8966943" y="0"/>
                        </a:cubicBezTo>
                        <a:cubicBezTo>
                          <a:pt x="9001440" y="181736"/>
                          <a:pt x="8916672" y="305279"/>
                          <a:pt x="8966943" y="421772"/>
                        </a:cubicBezTo>
                        <a:cubicBezTo>
                          <a:pt x="9017214" y="538265"/>
                          <a:pt x="8908109" y="921963"/>
                          <a:pt x="8966943" y="1065528"/>
                        </a:cubicBezTo>
                        <a:cubicBezTo>
                          <a:pt x="9025777" y="1209093"/>
                          <a:pt x="8901666" y="1428021"/>
                          <a:pt x="8966943" y="1620491"/>
                        </a:cubicBezTo>
                        <a:cubicBezTo>
                          <a:pt x="9032220" y="1812961"/>
                          <a:pt x="8918353" y="2004948"/>
                          <a:pt x="8966943" y="2219850"/>
                        </a:cubicBezTo>
                        <a:cubicBezTo>
                          <a:pt x="9015533" y="2434752"/>
                          <a:pt x="8930538" y="2628240"/>
                          <a:pt x="8966943" y="2863607"/>
                        </a:cubicBezTo>
                        <a:cubicBezTo>
                          <a:pt x="9003348" y="3098974"/>
                          <a:pt x="8929862" y="3264247"/>
                          <a:pt x="8966943" y="3462966"/>
                        </a:cubicBezTo>
                        <a:cubicBezTo>
                          <a:pt x="9004024" y="3661685"/>
                          <a:pt x="8965457" y="3782122"/>
                          <a:pt x="8966943" y="3884738"/>
                        </a:cubicBezTo>
                        <a:cubicBezTo>
                          <a:pt x="8968429" y="3987354"/>
                          <a:pt x="8931863" y="4262480"/>
                          <a:pt x="8966943" y="4439700"/>
                        </a:cubicBezTo>
                        <a:cubicBezTo>
                          <a:pt x="8753114" y="4495621"/>
                          <a:pt x="8607939" y="4413786"/>
                          <a:pt x="8458816" y="4439700"/>
                        </a:cubicBezTo>
                        <a:cubicBezTo>
                          <a:pt x="8309693" y="4465614"/>
                          <a:pt x="7915839" y="4407329"/>
                          <a:pt x="7681681" y="4439700"/>
                        </a:cubicBezTo>
                        <a:cubicBezTo>
                          <a:pt x="7447524" y="4472071"/>
                          <a:pt x="7327001" y="4436451"/>
                          <a:pt x="7173554" y="4439700"/>
                        </a:cubicBezTo>
                        <a:cubicBezTo>
                          <a:pt x="7020107" y="4442949"/>
                          <a:pt x="6749151" y="4367753"/>
                          <a:pt x="6486089" y="4439700"/>
                        </a:cubicBezTo>
                        <a:cubicBezTo>
                          <a:pt x="6223028" y="4511647"/>
                          <a:pt x="6022368" y="4410767"/>
                          <a:pt x="5888293" y="4439700"/>
                        </a:cubicBezTo>
                        <a:cubicBezTo>
                          <a:pt x="5754218" y="4468633"/>
                          <a:pt x="5550588" y="4412108"/>
                          <a:pt x="5290496" y="4439700"/>
                        </a:cubicBezTo>
                        <a:cubicBezTo>
                          <a:pt x="5030404" y="4467292"/>
                          <a:pt x="5087057" y="4423910"/>
                          <a:pt x="4961708" y="4439700"/>
                        </a:cubicBezTo>
                        <a:cubicBezTo>
                          <a:pt x="4836359" y="4455490"/>
                          <a:pt x="4418871" y="4403978"/>
                          <a:pt x="4184573" y="4439700"/>
                        </a:cubicBezTo>
                        <a:cubicBezTo>
                          <a:pt x="3950275" y="4475422"/>
                          <a:pt x="3930174" y="4404193"/>
                          <a:pt x="3676447" y="4439700"/>
                        </a:cubicBezTo>
                        <a:cubicBezTo>
                          <a:pt x="3422720" y="4475207"/>
                          <a:pt x="3145728" y="4380208"/>
                          <a:pt x="2988981" y="4439700"/>
                        </a:cubicBezTo>
                        <a:cubicBezTo>
                          <a:pt x="2832234" y="4499192"/>
                          <a:pt x="2485561" y="4360513"/>
                          <a:pt x="2301515" y="4439700"/>
                        </a:cubicBezTo>
                        <a:cubicBezTo>
                          <a:pt x="2117469" y="4518887"/>
                          <a:pt x="2032202" y="4392518"/>
                          <a:pt x="1793389" y="4439700"/>
                        </a:cubicBezTo>
                        <a:cubicBezTo>
                          <a:pt x="1554576" y="4486882"/>
                          <a:pt x="1385766" y="4428457"/>
                          <a:pt x="1105923" y="4439700"/>
                        </a:cubicBezTo>
                        <a:cubicBezTo>
                          <a:pt x="826080" y="4450943"/>
                          <a:pt x="766684" y="4381653"/>
                          <a:pt x="508127" y="4439700"/>
                        </a:cubicBezTo>
                        <a:cubicBezTo>
                          <a:pt x="249570" y="4497747"/>
                          <a:pt x="125128" y="4424954"/>
                          <a:pt x="0" y="4439700"/>
                        </a:cubicBezTo>
                        <a:cubicBezTo>
                          <a:pt x="-26014" y="4191647"/>
                          <a:pt x="44581" y="3979954"/>
                          <a:pt x="0" y="3840341"/>
                        </a:cubicBezTo>
                        <a:cubicBezTo>
                          <a:pt x="-44581" y="3700728"/>
                          <a:pt x="56428" y="3473626"/>
                          <a:pt x="0" y="3196584"/>
                        </a:cubicBezTo>
                        <a:cubicBezTo>
                          <a:pt x="-56428" y="2919542"/>
                          <a:pt x="9223" y="2891132"/>
                          <a:pt x="0" y="2686019"/>
                        </a:cubicBezTo>
                        <a:cubicBezTo>
                          <a:pt x="-9223" y="2480907"/>
                          <a:pt x="53031" y="2396014"/>
                          <a:pt x="0" y="2219850"/>
                        </a:cubicBezTo>
                        <a:cubicBezTo>
                          <a:pt x="-53031" y="2043686"/>
                          <a:pt x="18405" y="1791884"/>
                          <a:pt x="0" y="1576094"/>
                        </a:cubicBezTo>
                        <a:cubicBezTo>
                          <a:pt x="-18405" y="1360304"/>
                          <a:pt x="52725" y="1152175"/>
                          <a:pt x="0" y="1021131"/>
                        </a:cubicBezTo>
                        <a:cubicBezTo>
                          <a:pt x="-52725" y="890087"/>
                          <a:pt x="35054" y="698257"/>
                          <a:pt x="0" y="510565"/>
                        </a:cubicBezTo>
                        <a:cubicBezTo>
                          <a:pt x="-35054" y="322873"/>
                          <a:pt x="10166" y="141944"/>
                          <a:pt x="0" y="0"/>
                        </a:cubicBezTo>
                        <a:close/>
                      </a:path>
                      <a:path w="8966943" h="4439700" stroke="0" extrusionOk="0">
                        <a:moveTo>
                          <a:pt x="0" y="0"/>
                        </a:moveTo>
                        <a:cubicBezTo>
                          <a:pt x="182645" y="-14239"/>
                          <a:pt x="501669" y="16851"/>
                          <a:pt x="777135" y="0"/>
                        </a:cubicBezTo>
                        <a:cubicBezTo>
                          <a:pt x="1052601" y="-16851"/>
                          <a:pt x="994681" y="9266"/>
                          <a:pt x="1195592" y="0"/>
                        </a:cubicBezTo>
                        <a:cubicBezTo>
                          <a:pt x="1396503" y="-9266"/>
                          <a:pt x="1364398" y="24730"/>
                          <a:pt x="1524380" y="0"/>
                        </a:cubicBezTo>
                        <a:cubicBezTo>
                          <a:pt x="1684362" y="-24730"/>
                          <a:pt x="1910907" y="40983"/>
                          <a:pt x="2122177" y="0"/>
                        </a:cubicBezTo>
                        <a:cubicBezTo>
                          <a:pt x="2333447" y="-40983"/>
                          <a:pt x="2498731" y="59751"/>
                          <a:pt x="2630303" y="0"/>
                        </a:cubicBezTo>
                        <a:cubicBezTo>
                          <a:pt x="2761875" y="-59751"/>
                          <a:pt x="3027985" y="21609"/>
                          <a:pt x="3138430" y="0"/>
                        </a:cubicBezTo>
                        <a:cubicBezTo>
                          <a:pt x="3248875" y="-21609"/>
                          <a:pt x="3588409" y="41042"/>
                          <a:pt x="3825896" y="0"/>
                        </a:cubicBezTo>
                        <a:cubicBezTo>
                          <a:pt x="4063383" y="-41042"/>
                          <a:pt x="4143821" y="47915"/>
                          <a:pt x="4244353" y="0"/>
                        </a:cubicBezTo>
                        <a:cubicBezTo>
                          <a:pt x="4344885" y="-47915"/>
                          <a:pt x="4538629" y="31166"/>
                          <a:pt x="4662810" y="0"/>
                        </a:cubicBezTo>
                        <a:cubicBezTo>
                          <a:pt x="4786991" y="-31166"/>
                          <a:pt x="4895589" y="10761"/>
                          <a:pt x="4991598" y="0"/>
                        </a:cubicBezTo>
                        <a:cubicBezTo>
                          <a:pt x="5087607" y="-10761"/>
                          <a:pt x="5203474" y="24497"/>
                          <a:pt x="5320386" y="0"/>
                        </a:cubicBezTo>
                        <a:cubicBezTo>
                          <a:pt x="5437298" y="-24497"/>
                          <a:pt x="5516653" y="20927"/>
                          <a:pt x="5649174" y="0"/>
                        </a:cubicBezTo>
                        <a:cubicBezTo>
                          <a:pt x="5781695" y="-20927"/>
                          <a:pt x="5967923" y="21683"/>
                          <a:pt x="6157301" y="0"/>
                        </a:cubicBezTo>
                        <a:cubicBezTo>
                          <a:pt x="6346679" y="-21683"/>
                          <a:pt x="6560393" y="12694"/>
                          <a:pt x="6665428" y="0"/>
                        </a:cubicBezTo>
                        <a:cubicBezTo>
                          <a:pt x="6770463" y="-12694"/>
                          <a:pt x="6977927" y="5461"/>
                          <a:pt x="7173554" y="0"/>
                        </a:cubicBezTo>
                        <a:cubicBezTo>
                          <a:pt x="7369181" y="-5461"/>
                          <a:pt x="7462288" y="35830"/>
                          <a:pt x="7592012" y="0"/>
                        </a:cubicBezTo>
                        <a:cubicBezTo>
                          <a:pt x="7721736" y="-35830"/>
                          <a:pt x="7854850" y="13660"/>
                          <a:pt x="7920800" y="0"/>
                        </a:cubicBezTo>
                        <a:cubicBezTo>
                          <a:pt x="7986750" y="-13660"/>
                          <a:pt x="8610057" y="41307"/>
                          <a:pt x="8966943" y="0"/>
                        </a:cubicBezTo>
                        <a:cubicBezTo>
                          <a:pt x="8972784" y="179556"/>
                          <a:pt x="8937007" y="333872"/>
                          <a:pt x="8966943" y="510566"/>
                        </a:cubicBezTo>
                        <a:cubicBezTo>
                          <a:pt x="8996879" y="687260"/>
                          <a:pt x="8921045" y="948362"/>
                          <a:pt x="8966943" y="1109925"/>
                        </a:cubicBezTo>
                        <a:cubicBezTo>
                          <a:pt x="9012841" y="1271488"/>
                          <a:pt x="8915949" y="1462565"/>
                          <a:pt x="8966943" y="1576094"/>
                        </a:cubicBezTo>
                        <a:cubicBezTo>
                          <a:pt x="9017937" y="1689623"/>
                          <a:pt x="8937731" y="1885140"/>
                          <a:pt x="8966943" y="1997865"/>
                        </a:cubicBezTo>
                        <a:cubicBezTo>
                          <a:pt x="8996155" y="2110590"/>
                          <a:pt x="8957002" y="2280611"/>
                          <a:pt x="8966943" y="2552828"/>
                        </a:cubicBezTo>
                        <a:cubicBezTo>
                          <a:pt x="8976884" y="2825045"/>
                          <a:pt x="8934825" y="2916245"/>
                          <a:pt x="8966943" y="3063393"/>
                        </a:cubicBezTo>
                        <a:cubicBezTo>
                          <a:pt x="8999061" y="3210542"/>
                          <a:pt x="8915563" y="3403567"/>
                          <a:pt x="8966943" y="3662753"/>
                        </a:cubicBezTo>
                        <a:cubicBezTo>
                          <a:pt x="9018323" y="3921939"/>
                          <a:pt x="8962577" y="4233187"/>
                          <a:pt x="8966943" y="4439700"/>
                        </a:cubicBezTo>
                        <a:cubicBezTo>
                          <a:pt x="8761594" y="4499184"/>
                          <a:pt x="8399547" y="4348491"/>
                          <a:pt x="8189808" y="4439700"/>
                        </a:cubicBezTo>
                        <a:cubicBezTo>
                          <a:pt x="7980070" y="4530909"/>
                          <a:pt x="7636877" y="4435952"/>
                          <a:pt x="7412673" y="4439700"/>
                        </a:cubicBezTo>
                        <a:cubicBezTo>
                          <a:pt x="7188470" y="4443448"/>
                          <a:pt x="6977154" y="4415463"/>
                          <a:pt x="6814877" y="4439700"/>
                        </a:cubicBezTo>
                        <a:cubicBezTo>
                          <a:pt x="6652600" y="4463937"/>
                          <a:pt x="6604469" y="4427859"/>
                          <a:pt x="6486089" y="4439700"/>
                        </a:cubicBezTo>
                        <a:cubicBezTo>
                          <a:pt x="6367709" y="4451541"/>
                          <a:pt x="6303151" y="4424584"/>
                          <a:pt x="6157301" y="4439700"/>
                        </a:cubicBezTo>
                        <a:cubicBezTo>
                          <a:pt x="6011451" y="4454816"/>
                          <a:pt x="5725594" y="4433986"/>
                          <a:pt x="5559505" y="4439700"/>
                        </a:cubicBezTo>
                        <a:cubicBezTo>
                          <a:pt x="5393416" y="4445414"/>
                          <a:pt x="5298800" y="4405729"/>
                          <a:pt x="5141047" y="4439700"/>
                        </a:cubicBezTo>
                        <a:cubicBezTo>
                          <a:pt x="4983294" y="4473671"/>
                          <a:pt x="4531501" y="4415828"/>
                          <a:pt x="4363912" y="4439700"/>
                        </a:cubicBezTo>
                        <a:cubicBezTo>
                          <a:pt x="4196323" y="4463572"/>
                          <a:pt x="4011074" y="4397744"/>
                          <a:pt x="3766116" y="4439700"/>
                        </a:cubicBezTo>
                        <a:cubicBezTo>
                          <a:pt x="3521158" y="4481656"/>
                          <a:pt x="3303233" y="4410315"/>
                          <a:pt x="3078650" y="4439700"/>
                        </a:cubicBezTo>
                        <a:cubicBezTo>
                          <a:pt x="2854067" y="4469085"/>
                          <a:pt x="2631817" y="4430945"/>
                          <a:pt x="2480854" y="4439700"/>
                        </a:cubicBezTo>
                        <a:cubicBezTo>
                          <a:pt x="2329891" y="4448455"/>
                          <a:pt x="2001133" y="4389844"/>
                          <a:pt x="1703719" y="4439700"/>
                        </a:cubicBezTo>
                        <a:cubicBezTo>
                          <a:pt x="1406306" y="4489556"/>
                          <a:pt x="1515867" y="4424469"/>
                          <a:pt x="1374931" y="4439700"/>
                        </a:cubicBezTo>
                        <a:cubicBezTo>
                          <a:pt x="1233995" y="4454931"/>
                          <a:pt x="1039613" y="4430465"/>
                          <a:pt x="866804" y="4439700"/>
                        </a:cubicBezTo>
                        <a:cubicBezTo>
                          <a:pt x="693995" y="4448935"/>
                          <a:pt x="384981" y="4426686"/>
                          <a:pt x="0" y="4439700"/>
                        </a:cubicBezTo>
                        <a:cubicBezTo>
                          <a:pt x="-22294" y="4298248"/>
                          <a:pt x="43208" y="4196717"/>
                          <a:pt x="0" y="3973532"/>
                        </a:cubicBezTo>
                        <a:cubicBezTo>
                          <a:pt x="-43208" y="3750347"/>
                          <a:pt x="19313" y="3624116"/>
                          <a:pt x="0" y="3329775"/>
                        </a:cubicBezTo>
                        <a:cubicBezTo>
                          <a:pt x="-19313" y="3035434"/>
                          <a:pt x="65850" y="2917911"/>
                          <a:pt x="0" y="2730416"/>
                        </a:cubicBezTo>
                        <a:cubicBezTo>
                          <a:pt x="-65850" y="2542921"/>
                          <a:pt x="32865" y="2494823"/>
                          <a:pt x="0" y="2264247"/>
                        </a:cubicBezTo>
                        <a:cubicBezTo>
                          <a:pt x="-32865" y="2033671"/>
                          <a:pt x="34940" y="1998896"/>
                          <a:pt x="0" y="1753682"/>
                        </a:cubicBezTo>
                        <a:cubicBezTo>
                          <a:pt x="-34940" y="1508469"/>
                          <a:pt x="19923" y="1410077"/>
                          <a:pt x="0" y="1154322"/>
                        </a:cubicBezTo>
                        <a:cubicBezTo>
                          <a:pt x="-19923" y="898567"/>
                          <a:pt x="25203" y="680265"/>
                          <a:pt x="0" y="554963"/>
                        </a:cubicBezTo>
                        <a:cubicBezTo>
                          <a:pt x="-25203" y="429661"/>
                          <a:pt x="47661" y="2502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D18B2F-2010-4D37-BF50-36C56C1A5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894" y="4459309"/>
            <a:ext cx="9166968" cy="2099697"/>
          </a:xfrm>
          <a:prstGeom prst="rect">
            <a:avLst/>
          </a:pr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39131192">
                  <a:custGeom>
                    <a:avLst/>
                    <a:gdLst>
                      <a:gd name="connsiteX0" fmla="*/ 0 w 8966943"/>
                      <a:gd name="connsiteY0" fmla="*/ 0 h 4439700"/>
                      <a:gd name="connsiteX1" fmla="*/ 508127 w 8966943"/>
                      <a:gd name="connsiteY1" fmla="*/ 0 h 4439700"/>
                      <a:gd name="connsiteX2" fmla="*/ 926584 w 8966943"/>
                      <a:gd name="connsiteY2" fmla="*/ 0 h 4439700"/>
                      <a:gd name="connsiteX3" fmla="*/ 1255372 w 8966943"/>
                      <a:gd name="connsiteY3" fmla="*/ 0 h 4439700"/>
                      <a:gd name="connsiteX4" fmla="*/ 2032507 w 8966943"/>
                      <a:gd name="connsiteY4" fmla="*/ 0 h 4439700"/>
                      <a:gd name="connsiteX5" fmla="*/ 2540634 w 8966943"/>
                      <a:gd name="connsiteY5" fmla="*/ 0 h 4439700"/>
                      <a:gd name="connsiteX6" fmla="*/ 3228099 w 8966943"/>
                      <a:gd name="connsiteY6" fmla="*/ 0 h 4439700"/>
                      <a:gd name="connsiteX7" fmla="*/ 3736226 w 8966943"/>
                      <a:gd name="connsiteY7" fmla="*/ 0 h 4439700"/>
                      <a:gd name="connsiteX8" fmla="*/ 4244353 w 8966943"/>
                      <a:gd name="connsiteY8" fmla="*/ 0 h 4439700"/>
                      <a:gd name="connsiteX9" fmla="*/ 4662810 w 8966943"/>
                      <a:gd name="connsiteY9" fmla="*/ 0 h 4439700"/>
                      <a:gd name="connsiteX10" fmla="*/ 5350276 w 8966943"/>
                      <a:gd name="connsiteY10" fmla="*/ 0 h 4439700"/>
                      <a:gd name="connsiteX11" fmla="*/ 6127411 w 8966943"/>
                      <a:gd name="connsiteY11" fmla="*/ 0 h 4439700"/>
                      <a:gd name="connsiteX12" fmla="*/ 6904546 w 8966943"/>
                      <a:gd name="connsiteY12" fmla="*/ 0 h 4439700"/>
                      <a:gd name="connsiteX13" fmla="*/ 7592012 w 8966943"/>
                      <a:gd name="connsiteY13" fmla="*/ 0 h 4439700"/>
                      <a:gd name="connsiteX14" fmla="*/ 7920800 w 8966943"/>
                      <a:gd name="connsiteY14" fmla="*/ 0 h 4439700"/>
                      <a:gd name="connsiteX15" fmla="*/ 8249588 w 8966943"/>
                      <a:gd name="connsiteY15" fmla="*/ 0 h 4439700"/>
                      <a:gd name="connsiteX16" fmla="*/ 8966943 w 8966943"/>
                      <a:gd name="connsiteY16" fmla="*/ 0 h 4439700"/>
                      <a:gd name="connsiteX17" fmla="*/ 8966943 w 8966943"/>
                      <a:gd name="connsiteY17" fmla="*/ 421772 h 4439700"/>
                      <a:gd name="connsiteX18" fmla="*/ 8966943 w 8966943"/>
                      <a:gd name="connsiteY18" fmla="*/ 1065528 h 4439700"/>
                      <a:gd name="connsiteX19" fmla="*/ 8966943 w 8966943"/>
                      <a:gd name="connsiteY19" fmla="*/ 1620491 h 4439700"/>
                      <a:gd name="connsiteX20" fmla="*/ 8966943 w 8966943"/>
                      <a:gd name="connsiteY20" fmla="*/ 2219850 h 4439700"/>
                      <a:gd name="connsiteX21" fmla="*/ 8966943 w 8966943"/>
                      <a:gd name="connsiteY21" fmla="*/ 2863607 h 4439700"/>
                      <a:gd name="connsiteX22" fmla="*/ 8966943 w 8966943"/>
                      <a:gd name="connsiteY22" fmla="*/ 3462966 h 4439700"/>
                      <a:gd name="connsiteX23" fmla="*/ 8966943 w 8966943"/>
                      <a:gd name="connsiteY23" fmla="*/ 3884738 h 4439700"/>
                      <a:gd name="connsiteX24" fmla="*/ 8966943 w 8966943"/>
                      <a:gd name="connsiteY24" fmla="*/ 4439700 h 4439700"/>
                      <a:gd name="connsiteX25" fmla="*/ 8458816 w 8966943"/>
                      <a:gd name="connsiteY25" fmla="*/ 4439700 h 4439700"/>
                      <a:gd name="connsiteX26" fmla="*/ 7681681 w 8966943"/>
                      <a:gd name="connsiteY26" fmla="*/ 4439700 h 4439700"/>
                      <a:gd name="connsiteX27" fmla="*/ 7173554 w 8966943"/>
                      <a:gd name="connsiteY27" fmla="*/ 4439700 h 4439700"/>
                      <a:gd name="connsiteX28" fmla="*/ 6486089 w 8966943"/>
                      <a:gd name="connsiteY28" fmla="*/ 4439700 h 4439700"/>
                      <a:gd name="connsiteX29" fmla="*/ 5888293 w 8966943"/>
                      <a:gd name="connsiteY29" fmla="*/ 4439700 h 4439700"/>
                      <a:gd name="connsiteX30" fmla="*/ 5290496 w 8966943"/>
                      <a:gd name="connsiteY30" fmla="*/ 4439700 h 4439700"/>
                      <a:gd name="connsiteX31" fmla="*/ 4961708 w 8966943"/>
                      <a:gd name="connsiteY31" fmla="*/ 4439700 h 4439700"/>
                      <a:gd name="connsiteX32" fmla="*/ 4184573 w 8966943"/>
                      <a:gd name="connsiteY32" fmla="*/ 4439700 h 4439700"/>
                      <a:gd name="connsiteX33" fmla="*/ 3676447 w 8966943"/>
                      <a:gd name="connsiteY33" fmla="*/ 4439700 h 4439700"/>
                      <a:gd name="connsiteX34" fmla="*/ 2988981 w 8966943"/>
                      <a:gd name="connsiteY34" fmla="*/ 4439700 h 4439700"/>
                      <a:gd name="connsiteX35" fmla="*/ 2301515 w 8966943"/>
                      <a:gd name="connsiteY35" fmla="*/ 4439700 h 4439700"/>
                      <a:gd name="connsiteX36" fmla="*/ 1793389 w 8966943"/>
                      <a:gd name="connsiteY36" fmla="*/ 4439700 h 4439700"/>
                      <a:gd name="connsiteX37" fmla="*/ 1105923 w 8966943"/>
                      <a:gd name="connsiteY37" fmla="*/ 4439700 h 4439700"/>
                      <a:gd name="connsiteX38" fmla="*/ 508127 w 8966943"/>
                      <a:gd name="connsiteY38" fmla="*/ 4439700 h 4439700"/>
                      <a:gd name="connsiteX39" fmla="*/ 0 w 8966943"/>
                      <a:gd name="connsiteY39" fmla="*/ 4439700 h 4439700"/>
                      <a:gd name="connsiteX40" fmla="*/ 0 w 8966943"/>
                      <a:gd name="connsiteY40" fmla="*/ 3840341 h 4439700"/>
                      <a:gd name="connsiteX41" fmla="*/ 0 w 8966943"/>
                      <a:gd name="connsiteY41" fmla="*/ 3196584 h 4439700"/>
                      <a:gd name="connsiteX42" fmla="*/ 0 w 8966943"/>
                      <a:gd name="connsiteY42" fmla="*/ 2686019 h 4439700"/>
                      <a:gd name="connsiteX43" fmla="*/ 0 w 8966943"/>
                      <a:gd name="connsiteY43" fmla="*/ 2219850 h 4439700"/>
                      <a:gd name="connsiteX44" fmla="*/ 0 w 8966943"/>
                      <a:gd name="connsiteY44" fmla="*/ 1576094 h 4439700"/>
                      <a:gd name="connsiteX45" fmla="*/ 0 w 8966943"/>
                      <a:gd name="connsiteY45" fmla="*/ 1021131 h 4439700"/>
                      <a:gd name="connsiteX46" fmla="*/ 0 w 8966943"/>
                      <a:gd name="connsiteY46" fmla="*/ 510565 h 4439700"/>
                      <a:gd name="connsiteX47" fmla="*/ 0 w 8966943"/>
                      <a:gd name="connsiteY47" fmla="*/ 0 h 4439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966943" h="4439700" fill="none" extrusionOk="0">
                        <a:moveTo>
                          <a:pt x="0" y="0"/>
                        </a:moveTo>
                        <a:cubicBezTo>
                          <a:pt x="136810" y="-42662"/>
                          <a:pt x="298676" y="43148"/>
                          <a:pt x="508127" y="0"/>
                        </a:cubicBezTo>
                        <a:cubicBezTo>
                          <a:pt x="717578" y="-43148"/>
                          <a:pt x="824489" y="35033"/>
                          <a:pt x="926584" y="0"/>
                        </a:cubicBezTo>
                        <a:cubicBezTo>
                          <a:pt x="1028679" y="-35033"/>
                          <a:pt x="1126147" y="26706"/>
                          <a:pt x="1255372" y="0"/>
                        </a:cubicBezTo>
                        <a:cubicBezTo>
                          <a:pt x="1384597" y="-26706"/>
                          <a:pt x="1667930" y="92807"/>
                          <a:pt x="2032507" y="0"/>
                        </a:cubicBezTo>
                        <a:cubicBezTo>
                          <a:pt x="2397085" y="-92807"/>
                          <a:pt x="2338298" y="30962"/>
                          <a:pt x="2540634" y="0"/>
                        </a:cubicBezTo>
                        <a:cubicBezTo>
                          <a:pt x="2742970" y="-30962"/>
                          <a:pt x="2958549" y="73258"/>
                          <a:pt x="3228099" y="0"/>
                        </a:cubicBezTo>
                        <a:cubicBezTo>
                          <a:pt x="3497650" y="-73258"/>
                          <a:pt x="3553839" y="51941"/>
                          <a:pt x="3736226" y="0"/>
                        </a:cubicBezTo>
                        <a:cubicBezTo>
                          <a:pt x="3918613" y="-51941"/>
                          <a:pt x="4066749" y="19642"/>
                          <a:pt x="4244353" y="0"/>
                        </a:cubicBezTo>
                        <a:cubicBezTo>
                          <a:pt x="4421957" y="-19642"/>
                          <a:pt x="4557360" y="34271"/>
                          <a:pt x="4662810" y="0"/>
                        </a:cubicBezTo>
                        <a:cubicBezTo>
                          <a:pt x="4768260" y="-34271"/>
                          <a:pt x="5201658" y="57371"/>
                          <a:pt x="5350276" y="0"/>
                        </a:cubicBezTo>
                        <a:cubicBezTo>
                          <a:pt x="5498894" y="-57371"/>
                          <a:pt x="5913540" y="40315"/>
                          <a:pt x="6127411" y="0"/>
                        </a:cubicBezTo>
                        <a:cubicBezTo>
                          <a:pt x="6341283" y="-40315"/>
                          <a:pt x="6733498" y="38872"/>
                          <a:pt x="6904546" y="0"/>
                        </a:cubicBezTo>
                        <a:cubicBezTo>
                          <a:pt x="7075595" y="-38872"/>
                          <a:pt x="7452219" y="80493"/>
                          <a:pt x="7592012" y="0"/>
                        </a:cubicBezTo>
                        <a:cubicBezTo>
                          <a:pt x="7731805" y="-80493"/>
                          <a:pt x="7825521" y="19191"/>
                          <a:pt x="7920800" y="0"/>
                        </a:cubicBezTo>
                        <a:cubicBezTo>
                          <a:pt x="8016079" y="-19191"/>
                          <a:pt x="8112281" y="377"/>
                          <a:pt x="8249588" y="0"/>
                        </a:cubicBezTo>
                        <a:cubicBezTo>
                          <a:pt x="8386895" y="-377"/>
                          <a:pt x="8618225" y="8939"/>
                          <a:pt x="8966943" y="0"/>
                        </a:cubicBezTo>
                        <a:cubicBezTo>
                          <a:pt x="9001440" y="181736"/>
                          <a:pt x="8916672" y="305279"/>
                          <a:pt x="8966943" y="421772"/>
                        </a:cubicBezTo>
                        <a:cubicBezTo>
                          <a:pt x="9017214" y="538265"/>
                          <a:pt x="8908109" y="921963"/>
                          <a:pt x="8966943" y="1065528"/>
                        </a:cubicBezTo>
                        <a:cubicBezTo>
                          <a:pt x="9025777" y="1209093"/>
                          <a:pt x="8901666" y="1428021"/>
                          <a:pt x="8966943" y="1620491"/>
                        </a:cubicBezTo>
                        <a:cubicBezTo>
                          <a:pt x="9032220" y="1812961"/>
                          <a:pt x="8918353" y="2004948"/>
                          <a:pt x="8966943" y="2219850"/>
                        </a:cubicBezTo>
                        <a:cubicBezTo>
                          <a:pt x="9015533" y="2434752"/>
                          <a:pt x="8930538" y="2628240"/>
                          <a:pt x="8966943" y="2863607"/>
                        </a:cubicBezTo>
                        <a:cubicBezTo>
                          <a:pt x="9003348" y="3098974"/>
                          <a:pt x="8929862" y="3264247"/>
                          <a:pt x="8966943" y="3462966"/>
                        </a:cubicBezTo>
                        <a:cubicBezTo>
                          <a:pt x="9004024" y="3661685"/>
                          <a:pt x="8965457" y="3782122"/>
                          <a:pt x="8966943" y="3884738"/>
                        </a:cubicBezTo>
                        <a:cubicBezTo>
                          <a:pt x="8968429" y="3987354"/>
                          <a:pt x="8931863" y="4262480"/>
                          <a:pt x="8966943" y="4439700"/>
                        </a:cubicBezTo>
                        <a:cubicBezTo>
                          <a:pt x="8753114" y="4495621"/>
                          <a:pt x="8607939" y="4413786"/>
                          <a:pt x="8458816" y="4439700"/>
                        </a:cubicBezTo>
                        <a:cubicBezTo>
                          <a:pt x="8309693" y="4465614"/>
                          <a:pt x="7915839" y="4407329"/>
                          <a:pt x="7681681" y="4439700"/>
                        </a:cubicBezTo>
                        <a:cubicBezTo>
                          <a:pt x="7447524" y="4472071"/>
                          <a:pt x="7327001" y="4436451"/>
                          <a:pt x="7173554" y="4439700"/>
                        </a:cubicBezTo>
                        <a:cubicBezTo>
                          <a:pt x="7020107" y="4442949"/>
                          <a:pt x="6749151" y="4367753"/>
                          <a:pt x="6486089" y="4439700"/>
                        </a:cubicBezTo>
                        <a:cubicBezTo>
                          <a:pt x="6223028" y="4511647"/>
                          <a:pt x="6022368" y="4410767"/>
                          <a:pt x="5888293" y="4439700"/>
                        </a:cubicBezTo>
                        <a:cubicBezTo>
                          <a:pt x="5754218" y="4468633"/>
                          <a:pt x="5550588" y="4412108"/>
                          <a:pt x="5290496" y="4439700"/>
                        </a:cubicBezTo>
                        <a:cubicBezTo>
                          <a:pt x="5030404" y="4467292"/>
                          <a:pt x="5087057" y="4423910"/>
                          <a:pt x="4961708" y="4439700"/>
                        </a:cubicBezTo>
                        <a:cubicBezTo>
                          <a:pt x="4836359" y="4455490"/>
                          <a:pt x="4418871" y="4403978"/>
                          <a:pt x="4184573" y="4439700"/>
                        </a:cubicBezTo>
                        <a:cubicBezTo>
                          <a:pt x="3950275" y="4475422"/>
                          <a:pt x="3930174" y="4404193"/>
                          <a:pt x="3676447" y="4439700"/>
                        </a:cubicBezTo>
                        <a:cubicBezTo>
                          <a:pt x="3422720" y="4475207"/>
                          <a:pt x="3145728" y="4380208"/>
                          <a:pt x="2988981" y="4439700"/>
                        </a:cubicBezTo>
                        <a:cubicBezTo>
                          <a:pt x="2832234" y="4499192"/>
                          <a:pt x="2485561" y="4360513"/>
                          <a:pt x="2301515" y="4439700"/>
                        </a:cubicBezTo>
                        <a:cubicBezTo>
                          <a:pt x="2117469" y="4518887"/>
                          <a:pt x="2032202" y="4392518"/>
                          <a:pt x="1793389" y="4439700"/>
                        </a:cubicBezTo>
                        <a:cubicBezTo>
                          <a:pt x="1554576" y="4486882"/>
                          <a:pt x="1385766" y="4428457"/>
                          <a:pt x="1105923" y="4439700"/>
                        </a:cubicBezTo>
                        <a:cubicBezTo>
                          <a:pt x="826080" y="4450943"/>
                          <a:pt x="766684" y="4381653"/>
                          <a:pt x="508127" y="4439700"/>
                        </a:cubicBezTo>
                        <a:cubicBezTo>
                          <a:pt x="249570" y="4497747"/>
                          <a:pt x="125128" y="4424954"/>
                          <a:pt x="0" y="4439700"/>
                        </a:cubicBezTo>
                        <a:cubicBezTo>
                          <a:pt x="-26014" y="4191647"/>
                          <a:pt x="44581" y="3979954"/>
                          <a:pt x="0" y="3840341"/>
                        </a:cubicBezTo>
                        <a:cubicBezTo>
                          <a:pt x="-44581" y="3700728"/>
                          <a:pt x="56428" y="3473626"/>
                          <a:pt x="0" y="3196584"/>
                        </a:cubicBezTo>
                        <a:cubicBezTo>
                          <a:pt x="-56428" y="2919542"/>
                          <a:pt x="9223" y="2891132"/>
                          <a:pt x="0" y="2686019"/>
                        </a:cubicBezTo>
                        <a:cubicBezTo>
                          <a:pt x="-9223" y="2480907"/>
                          <a:pt x="53031" y="2396014"/>
                          <a:pt x="0" y="2219850"/>
                        </a:cubicBezTo>
                        <a:cubicBezTo>
                          <a:pt x="-53031" y="2043686"/>
                          <a:pt x="18405" y="1791884"/>
                          <a:pt x="0" y="1576094"/>
                        </a:cubicBezTo>
                        <a:cubicBezTo>
                          <a:pt x="-18405" y="1360304"/>
                          <a:pt x="52725" y="1152175"/>
                          <a:pt x="0" y="1021131"/>
                        </a:cubicBezTo>
                        <a:cubicBezTo>
                          <a:pt x="-52725" y="890087"/>
                          <a:pt x="35054" y="698257"/>
                          <a:pt x="0" y="510565"/>
                        </a:cubicBezTo>
                        <a:cubicBezTo>
                          <a:pt x="-35054" y="322873"/>
                          <a:pt x="10166" y="141944"/>
                          <a:pt x="0" y="0"/>
                        </a:cubicBezTo>
                        <a:close/>
                      </a:path>
                      <a:path w="8966943" h="4439700" stroke="0" extrusionOk="0">
                        <a:moveTo>
                          <a:pt x="0" y="0"/>
                        </a:moveTo>
                        <a:cubicBezTo>
                          <a:pt x="182645" y="-14239"/>
                          <a:pt x="501669" y="16851"/>
                          <a:pt x="777135" y="0"/>
                        </a:cubicBezTo>
                        <a:cubicBezTo>
                          <a:pt x="1052601" y="-16851"/>
                          <a:pt x="994681" y="9266"/>
                          <a:pt x="1195592" y="0"/>
                        </a:cubicBezTo>
                        <a:cubicBezTo>
                          <a:pt x="1396503" y="-9266"/>
                          <a:pt x="1364398" y="24730"/>
                          <a:pt x="1524380" y="0"/>
                        </a:cubicBezTo>
                        <a:cubicBezTo>
                          <a:pt x="1684362" y="-24730"/>
                          <a:pt x="1910907" y="40983"/>
                          <a:pt x="2122177" y="0"/>
                        </a:cubicBezTo>
                        <a:cubicBezTo>
                          <a:pt x="2333447" y="-40983"/>
                          <a:pt x="2498731" y="59751"/>
                          <a:pt x="2630303" y="0"/>
                        </a:cubicBezTo>
                        <a:cubicBezTo>
                          <a:pt x="2761875" y="-59751"/>
                          <a:pt x="3027985" y="21609"/>
                          <a:pt x="3138430" y="0"/>
                        </a:cubicBezTo>
                        <a:cubicBezTo>
                          <a:pt x="3248875" y="-21609"/>
                          <a:pt x="3588409" y="41042"/>
                          <a:pt x="3825896" y="0"/>
                        </a:cubicBezTo>
                        <a:cubicBezTo>
                          <a:pt x="4063383" y="-41042"/>
                          <a:pt x="4143821" y="47915"/>
                          <a:pt x="4244353" y="0"/>
                        </a:cubicBezTo>
                        <a:cubicBezTo>
                          <a:pt x="4344885" y="-47915"/>
                          <a:pt x="4538629" y="31166"/>
                          <a:pt x="4662810" y="0"/>
                        </a:cubicBezTo>
                        <a:cubicBezTo>
                          <a:pt x="4786991" y="-31166"/>
                          <a:pt x="4895589" y="10761"/>
                          <a:pt x="4991598" y="0"/>
                        </a:cubicBezTo>
                        <a:cubicBezTo>
                          <a:pt x="5087607" y="-10761"/>
                          <a:pt x="5203474" y="24497"/>
                          <a:pt x="5320386" y="0"/>
                        </a:cubicBezTo>
                        <a:cubicBezTo>
                          <a:pt x="5437298" y="-24497"/>
                          <a:pt x="5516653" y="20927"/>
                          <a:pt x="5649174" y="0"/>
                        </a:cubicBezTo>
                        <a:cubicBezTo>
                          <a:pt x="5781695" y="-20927"/>
                          <a:pt x="5967923" y="21683"/>
                          <a:pt x="6157301" y="0"/>
                        </a:cubicBezTo>
                        <a:cubicBezTo>
                          <a:pt x="6346679" y="-21683"/>
                          <a:pt x="6560393" y="12694"/>
                          <a:pt x="6665428" y="0"/>
                        </a:cubicBezTo>
                        <a:cubicBezTo>
                          <a:pt x="6770463" y="-12694"/>
                          <a:pt x="6977927" y="5461"/>
                          <a:pt x="7173554" y="0"/>
                        </a:cubicBezTo>
                        <a:cubicBezTo>
                          <a:pt x="7369181" y="-5461"/>
                          <a:pt x="7462288" y="35830"/>
                          <a:pt x="7592012" y="0"/>
                        </a:cubicBezTo>
                        <a:cubicBezTo>
                          <a:pt x="7721736" y="-35830"/>
                          <a:pt x="7854850" y="13660"/>
                          <a:pt x="7920800" y="0"/>
                        </a:cubicBezTo>
                        <a:cubicBezTo>
                          <a:pt x="7986750" y="-13660"/>
                          <a:pt x="8610057" y="41307"/>
                          <a:pt x="8966943" y="0"/>
                        </a:cubicBezTo>
                        <a:cubicBezTo>
                          <a:pt x="8972784" y="179556"/>
                          <a:pt x="8937007" y="333872"/>
                          <a:pt x="8966943" y="510566"/>
                        </a:cubicBezTo>
                        <a:cubicBezTo>
                          <a:pt x="8996879" y="687260"/>
                          <a:pt x="8921045" y="948362"/>
                          <a:pt x="8966943" y="1109925"/>
                        </a:cubicBezTo>
                        <a:cubicBezTo>
                          <a:pt x="9012841" y="1271488"/>
                          <a:pt x="8915949" y="1462565"/>
                          <a:pt x="8966943" y="1576094"/>
                        </a:cubicBezTo>
                        <a:cubicBezTo>
                          <a:pt x="9017937" y="1689623"/>
                          <a:pt x="8937731" y="1885140"/>
                          <a:pt x="8966943" y="1997865"/>
                        </a:cubicBezTo>
                        <a:cubicBezTo>
                          <a:pt x="8996155" y="2110590"/>
                          <a:pt x="8957002" y="2280611"/>
                          <a:pt x="8966943" y="2552828"/>
                        </a:cubicBezTo>
                        <a:cubicBezTo>
                          <a:pt x="8976884" y="2825045"/>
                          <a:pt x="8934825" y="2916245"/>
                          <a:pt x="8966943" y="3063393"/>
                        </a:cubicBezTo>
                        <a:cubicBezTo>
                          <a:pt x="8999061" y="3210542"/>
                          <a:pt x="8915563" y="3403567"/>
                          <a:pt x="8966943" y="3662753"/>
                        </a:cubicBezTo>
                        <a:cubicBezTo>
                          <a:pt x="9018323" y="3921939"/>
                          <a:pt x="8962577" y="4233187"/>
                          <a:pt x="8966943" y="4439700"/>
                        </a:cubicBezTo>
                        <a:cubicBezTo>
                          <a:pt x="8761594" y="4499184"/>
                          <a:pt x="8399547" y="4348491"/>
                          <a:pt x="8189808" y="4439700"/>
                        </a:cubicBezTo>
                        <a:cubicBezTo>
                          <a:pt x="7980070" y="4530909"/>
                          <a:pt x="7636877" y="4435952"/>
                          <a:pt x="7412673" y="4439700"/>
                        </a:cubicBezTo>
                        <a:cubicBezTo>
                          <a:pt x="7188470" y="4443448"/>
                          <a:pt x="6977154" y="4415463"/>
                          <a:pt x="6814877" y="4439700"/>
                        </a:cubicBezTo>
                        <a:cubicBezTo>
                          <a:pt x="6652600" y="4463937"/>
                          <a:pt x="6604469" y="4427859"/>
                          <a:pt x="6486089" y="4439700"/>
                        </a:cubicBezTo>
                        <a:cubicBezTo>
                          <a:pt x="6367709" y="4451541"/>
                          <a:pt x="6303151" y="4424584"/>
                          <a:pt x="6157301" y="4439700"/>
                        </a:cubicBezTo>
                        <a:cubicBezTo>
                          <a:pt x="6011451" y="4454816"/>
                          <a:pt x="5725594" y="4433986"/>
                          <a:pt x="5559505" y="4439700"/>
                        </a:cubicBezTo>
                        <a:cubicBezTo>
                          <a:pt x="5393416" y="4445414"/>
                          <a:pt x="5298800" y="4405729"/>
                          <a:pt x="5141047" y="4439700"/>
                        </a:cubicBezTo>
                        <a:cubicBezTo>
                          <a:pt x="4983294" y="4473671"/>
                          <a:pt x="4531501" y="4415828"/>
                          <a:pt x="4363912" y="4439700"/>
                        </a:cubicBezTo>
                        <a:cubicBezTo>
                          <a:pt x="4196323" y="4463572"/>
                          <a:pt x="4011074" y="4397744"/>
                          <a:pt x="3766116" y="4439700"/>
                        </a:cubicBezTo>
                        <a:cubicBezTo>
                          <a:pt x="3521158" y="4481656"/>
                          <a:pt x="3303233" y="4410315"/>
                          <a:pt x="3078650" y="4439700"/>
                        </a:cubicBezTo>
                        <a:cubicBezTo>
                          <a:pt x="2854067" y="4469085"/>
                          <a:pt x="2631817" y="4430945"/>
                          <a:pt x="2480854" y="4439700"/>
                        </a:cubicBezTo>
                        <a:cubicBezTo>
                          <a:pt x="2329891" y="4448455"/>
                          <a:pt x="2001133" y="4389844"/>
                          <a:pt x="1703719" y="4439700"/>
                        </a:cubicBezTo>
                        <a:cubicBezTo>
                          <a:pt x="1406306" y="4489556"/>
                          <a:pt x="1515867" y="4424469"/>
                          <a:pt x="1374931" y="4439700"/>
                        </a:cubicBezTo>
                        <a:cubicBezTo>
                          <a:pt x="1233995" y="4454931"/>
                          <a:pt x="1039613" y="4430465"/>
                          <a:pt x="866804" y="4439700"/>
                        </a:cubicBezTo>
                        <a:cubicBezTo>
                          <a:pt x="693995" y="4448935"/>
                          <a:pt x="384981" y="4426686"/>
                          <a:pt x="0" y="4439700"/>
                        </a:cubicBezTo>
                        <a:cubicBezTo>
                          <a:pt x="-22294" y="4298248"/>
                          <a:pt x="43208" y="4196717"/>
                          <a:pt x="0" y="3973532"/>
                        </a:cubicBezTo>
                        <a:cubicBezTo>
                          <a:pt x="-43208" y="3750347"/>
                          <a:pt x="19313" y="3624116"/>
                          <a:pt x="0" y="3329775"/>
                        </a:cubicBezTo>
                        <a:cubicBezTo>
                          <a:pt x="-19313" y="3035434"/>
                          <a:pt x="65850" y="2917911"/>
                          <a:pt x="0" y="2730416"/>
                        </a:cubicBezTo>
                        <a:cubicBezTo>
                          <a:pt x="-65850" y="2542921"/>
                          <a:pt x="32865" y="2494823"/>
                          <a:pt x="0" y="2264247"/>
                        </a:cubicBezTo>
                        <a:cubicBezTo>
                          <a:pt x="-32865" y="2033671"/>
                          <a:pt x="34940" y="1998896"/>
                          <a:pt x="0" y="1753682"/>
                        </a:cubicBezTo>
                        <a:cubicBezTo>
                          <a:pt x="-34940" y="1508469"/>
                          <a:pt x="19923" y="1410077"/>
                          <a:pt x="0" y="1154322"/>
                        </a:cubicBezTo>
                        <a:cubicBezTo>
                          <a:pt x="-19923" y="898567"/>
                          <a:pt x="25203" y="680265"/>
                          <a:pt x="0" y="554963"/>
                        </a:cubicBezTo>
                        <a:cubicBezTo>
                          <a:pt x="-25203" y="429661"/>
                          <a:pt x="47661" y="2502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8C69D-3466-AD43-CDEA-66A9A5A4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60" y="5509158"/>
            <a:ext cx="1501740" cy="1186375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22370-C3CE-3707-0BF5-690C322A971C}"/>
              </a:ext>
            </a:extLst>
          </p:cNvPr>
          <p:cNvSpPr txBox="1"/>
          <p:nvPr/>
        </p:nvSpPr>
        <p:spPr>
          <a:xfrm>
            <a:off x="3543936" y="1086628"/>
            <a:ext cx="5104128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ead Kansas" panose="02000000000000000000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ead Kansas" panose="02000000000000000000" pitchFamily="2" charset="0"/>
                <a:ea typeface="+mn-ea"/>
                <a:cs typeface="+mn-cs"/>
              </a:rPr>
              <a:t>Final U.S. EPA Ruling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DDF77-83FE-DC60-AE27-D22A303DDECD}"/>
              </a:ext>
            </a:extLst>
          </p:cNvPr>
          <p:cNvSpPr txBox="1"/>
          <p:nvPr/>
        </p:nvSpPr>
        <p:spPr>
          <a:xfrm>
            <a:off x="691691" y="176040"/>
            <a:ext cx="943399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Designated Management Agency  (DMA)</a:t>
            </a:r>
          </a:p>
        </p:txBody>
      </p:sp>
      <p:pic>
        <p:nvPicPr>
          <p:cNvPr id="13" name="Picture 12" descr="A logo of a flower with a blue circle and green leaves&#10;&#10;Description automatically generated">
            <a:extLst>
              <a:ext uri="{FF2B5EF4-FFF2-40B4-BE49-F238E27FC236}">
                <a16:creationId xmlns:a16="http://schemas.microsoft.com/office/drawing/2014/main" id="{C1EF3E6F-BC68-D7CE-FC76-D64259D82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98056" l="4223" r="97684">
                        <a14:foregroundMark x1="48638" y1="35694" x2="49046" y2="35694"/>
                        <a14:foregroundMark x1="52452" y1="36944" x2="48501" y2="29861"/>
                        <a14:foregroundMark x1="48501" y1="29861" x2="46594" y2="29028"/>
                        <a14:foregroundMark x1="17711" y1="57500" x2="18120" y2="45972"/>
                        <a14:foregroundMark x1="18120" y1="45972" x2="24387" y2="28889"/>
                        <a14:foregroundMark x1="24387" y1="28889" x2="37057" y2="20278"/>
                        <a14:foregroundMark x1="37057" y1="20278" x2="50272" y2="19306"/>
                        <a14:foregroundMark x1="50272" y1="19306" x2="64169" y2="21528"/>
                        <a14:foregroundMark x1="54496" y1="56667" x2="39101" y2="77639"/>
                        <a14:foregroundMark x1="44823" y1="62917" x2="27248" y2="49861"/>
                        <a14:foregroundMark x1="53406" y1="64722" x2="75886" y2="46528"/>
                        <a14:foregroundMark x1="38011" y1="97639" x2="14986" y2="84306"/>
                        <a14:foregroundMark x1="15668" y1="81250" x2="11172" y2="38611"/>
                        <a14:foregroundMark x1="11172" y1="38611" x2="12398" y2="33611"/>
                        <a14:foregroundMark x1="14169" y1="30833" x2="20981" y2="24722"/>
                        <a14:foregroundMark x1="20981" y1="24722" x2="57357" y2="9306"/>
                        <a14:foregroundMark x1="53134" y1="11667" x2="67166" y2="19722"/>
                        <a14:foregroundMark x1="67166" y1="19722" x2="78202" y2="30833"/>
                        <a14:foregroundMark x1="78202" y1="30833" x2="78202" y2="30972"/>
                        <a14:foregroundMark x1="85831" y1="24306" x2="75886" y2="27361"/>
                        <a14:foregroundMark x1="75886" y1="27361" x2="76567" y2="27500"/>
                        <a14:foregroundMark x1="97956" y1="51250" x2="97956" y2="51250"/>
                        <a14:foregroundMark x1="97956" y1="51250" x2="97956" y2="51250"/>
                        <a14:foregroundMark x1="97956" y1="51111" x2="96322" y2="60833"/>
                        <a14:foregroundMark x1="87466" y1="80556" x2="93733" y2="68889"/>
                        <a14:foregroundMark x1="57084" y1="98472" x2="46185" y2="97778"/>
                        <a14:foregroundMark x1="54632" y1="1944" x2="42507" y2="1667"/>
                        <a14:foregroundMark x1="15123" y1="22639" x2="48365" y2="9306"/>
                        <a14:foregroundMark x1="48365" y1="9306" x2="55722" y2="7639"/>
                        <a14:foregroundMark x1="3270" y1="50417" x2="8038" y2="41250"/>
                        <a14:foregroundMark x1="8038" y1="41250" x2="17439" y2="32361"/>
                        <a14:foregroundMark x1="4905" y1="62361" x2="3134" y2="48056"/>
                        <a14:foregroundMark x1="3134" y1="48056" x2="4223" y2="40556"/>
                        <a14:foregroundMark x1="4223" y1="40556" x2="4632" y2="40139"/>
                        <a14:foregroundMark x1="5995" y1="41528" x2="18392" y2="19306"/>
                        <a14:foregroundMark x1="18392" y1="19306" x2="20163" y2="17361"/>
                        <a14:foregroundMark x1="21253" y1="17361" x2="48774" y2="6528"/>
                        <a14:foregroundMark x1="48774" y1="6528" x2="48774" y2="6528"/>
                        <a14:foregroundMark x1="26294" y1="12361" x2="51635" y2="3611"/>
                        <a14:foregroundMark x1="58992" y1="5000" x2="74659" y2="15833"/>
                        <a14:foregroundMark x1="74659" y1="15833" x2="79564" y2="17500"/>
                        <a14:foregroundMark x1="75613" y1="11389" x2="86649" y2="29028"/>
                        <a14:foregroundMark x1="88147" y1="33472" x2="90736" y2="59167"/>
                        <a14:foregroundMark x1="89373" y1="30833" x2="94823" y2="55000"/>
                        <a14:foregroundMark x1="94823" y1="55000" x2="93733" y2="61944"/>
                        <a14:foregroundMark x1="91553" y1="64306" x2="74523" y2="79861"/>
                        <a14:foregroundMark x1="74523" y1="79861" x2="72480" y2="81250"/>
                        <a14:foregroundMark x1="86921" y1="76667" x2="69755" y2="91667"/>
                        <a14:foregroundMark x1="69755" y1="91667" x2="54087" y2="92778"/>
                        <a14:foregroundMark x1="58311" y1="92083" x2="28883" y2="86250"/>
                        <a14:foregroundMark x1="47275" y1="90694" x2="26431" y2="84028"/>
                        <a14:foregroundMark x1="26431" y1="84028" x2="18529" y2="78889"/>
                        <a14:foregroundMark x1="18529" y1="78889" x2="13624" y2="72361"/>
                        <a14:foregroundMark x1="13624" y1="72361" x2="13079" y2="70833"/>
                        <a14:foregroundMark x1="13488" y1="68333" x2="5995" y2="56667"/>
                        <a14:foregroundMark x1="5995" y1="56667" x2="5995" y2="56250"/>
                        <a14:foregroundMark x1="29155" y1="75556" x2="23569" y2="66111"/>
                        <a14:foregroundMark x1="23569" y1="66111" x2="19755" y2="46528"/>
                        <a14:foregroundMark x1="19755" y1="46528" x2="20708" y2="45000"/>
                        <a14:foregroundMark x1="30109" y1="67917" x2="30926" y2="58333"/>
                        <a14:foregroundMark x1="30926" y1="58333" x2="33106" y2="52361"/>
                        <a14:foregroundMark x1="46049" y1="61528" x2="46049" y2="51806"/>
                        <a14:foregroundMark x1="46049" y1="51806" x2="26839" y2="36944"/>
                        <a14:foregroundMark x1="26839" y1="36944" x2="25341" y2="31528"/>
                        <a14:foregroundMark x1="62807" y1="52361" x2="70845" y2="23889"/>
                        <a14:foregroundMark x1="77657" y1="54028" x2="74796" y2="27639"/>
                        <a14:foregroundMark x1="79155" y1="66389" x2="82834" y2="29444"/>
                        <a14:foregroundMark x1="80790" y1="70278" x2="84060" y2="32222"/>
                        <a14:foregroundMark x1="73161" y1="77778" x2="74523" y2="49583"/>
                        <a14:foregroundMark x1="79973" y1="77917" x2="85967" y2="71389"/>
                        <a14:foregroundMark x1="85967" y1="71389" x2="85967" y2="71389"/>
                        <a14:foregroundMark x1="68665" y1="88472" x2="71526" y2="70694"/>
                        <a14:foregroundMark x1="55586" y1="87778" x2="65259" y2="76389"/>
                        <a14:foregroundMark x1="39646" y1="85417" x2="62534" y2="76667"/>
                        <a14:foregroundMark x1="29837" y1="82778" x2="51362" y2="76528"/>
                        <a14:foregroundMark x1="51362" y1="76528" x2="52725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1" y="666156"/>
            <a:ext cx="1924081" cy="1887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E38E4A-0DE0-FDD0-58BC-774F3DB05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925" y="2493183"/>
            <a:ext cx="430414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3177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01A23-D8FD-4B18-B183-C0F46CA22F1B}"/>
              </a:ext>
            </a:extLst>
          </p:cNvPr>
          <p:cNvSpPr txBox="1"/>
          <p:nvPr/>
        </p:nvSpPr>
        <p:spPr>
          <a:xfrm>
            <a:off x="316786" y="719507"/>
            <a:ext cx="11558427" cy="5632311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Brownsville Canal Company, Inc.</a:t>
            </a:r>
          </a:p>
          <a:p>
            <a:endParaRPr lang="en-US" sz="1200" dirty="0">
              <a:latin typeface="Perpetua" panose="02020502060401020303" pitchFamily="18" charset="0"/>
            </a:endParaRPr>
          </a:p>
          <a:p>
            <a:pPr algn="ctr"/>
            <a:r>
              <a:rPr lang="en-US" sz="2800" b="1" i="1" dirty="0">
                <a:latin typeface="Perpetua" panose="02020502060401020303" pitchFamily="18" charset="0"/>
              </a:rPr>
              <a:t>Filed Articles of Incorporation – April 15</a:t>
            </a:r>
            <a:r>
              <a:rPr lang="en-US" sz="2800" b="1" i="1" baseline="30000" dirty="0">
                <a:latin typeface="Perpetua" panose="02020502060401020303" pitchFamily="18" charset="0"/>
              </a:rPr>
              <a:t>th</a:t>
            </a:r>
            <a:r>
              <a:rPr lang="en-US" sz="2800" b="1" i="1" dirty="0">
                <a:latin typeface="Perpetua" panose="02020502060401020303" pitchFamily="18" charset="0"/>
              </a:rPr>
              <a:t>, 1965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Purpose: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Water and canal privileges include flood control, irrigation, and livestock.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Purchase real estate.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Borrow money and other indebtedness instruments and enter into agreements &amp; contracts.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Canal services and water shall be provided at associated costs on a non-profit basis.</a:t>
            </a:r>
          </a:p>
          <a:p>
            <a:pPr algn="ctr"/>
            <a:r>
              <a:rPr lang="en-US" sz="2800" i="1" dirty="0">
                <a:latin typeface="Perpetua" panose="02020502060401020303" pitchFamily="18" charset="0"/>
              </a:rPr>
              <a:t>The Canal Company has revised their bylaws in 1975, 1988 &amp; 1991, </a:t>
            </a:r>
          </a:p>
          <a:p>
            <a:pPr algn="ctr"/>
            <a:r>
              <a:rPr lang="en-US" sz="2800" i="1" dirty="0">
                <a:latin typeface="Perpetua" panose="02020502060401020303" pitchFamily="18" charset="0"/>
              </a:rPr>
              <a:t>but no revisions changed the purpose of the Company.</a:t>
            </a:r>
          </a:p>
          <a:p>
            <a:endParaRPr lang="en-US" sz="28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96590"/>
      </p:ext>
    </p:extLst>
  </p:cSld>
  <p:clrMapOvr>
    <a:masterClrMapping/>
  </p:clrMapOvr>
  <p:transition spd="med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860D1-9F69-134C-33E8-08A34D43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8" y="1314627"/>
            <a:ext cx="11388043" cy="499010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27000" dist="38100" dir="2700000" algn="tl" rotWithShape="0">
              <a:prstClr val="black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AFD0E-601A-AD3F-B4F5-2546BDB45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D9FF2-94F0-2B15-8E76-5A554F8234AB}"/>
              </a:ext>
            </a:extLst>
          </p:cNvPr>
          <p:cNvSpPr txBox="1"/>
          <p:nvPr/>
        </p:nvSpPr>
        <p:spPr>
          <a:xfrm>
            <a:off x="691691" y="176040"/>
            <a:ext cx="943399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Designated Management Agency  (DMA)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73F44-DDB6-CBFC-20F8-9B6CD7C0A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920" y="2590373"/>
            <a:ext cx="7931583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6447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B26258-9BCD-428F-9C5F-409B7F924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006"/>
          <a:stretch/>
        </p:blipFill>
        <p:spPr>
          <a:xfrm>
            <a:off x="1141715" y="4580028"/>
            <a:ext cx="3641301" cy="2130720"/>
          </a:xfrm>
          <a:prstGeom prst="rect">
            <a:avLst/>
          </a:prstGeom>
          <a:effectLst>
            <a:outerShdw blurRad="127000" dist="38100" dir="2700000" algn="tl" rotWithShape="0">
              <a:prstClr val="black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313A0-A118-4A9D-830C-95F812DDA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"/>
          <a:stretch/>
        </p:blipFill>
        <p:spPr>
          <a:xfrm>
            <a:off x="385045" y="147252"/>
            <a:ext cx="11421910" cy="1201421"/>
          </a:xfrm>
          <a:prstGeom prst="rect">
            <a:avLst/>
          </a:prstGeom>
          <a:effectLst>
            <a:outerShdw blurRad="127000" dist="38100" dir="2700000" algn="tl" rotWithShape="0">
              <a:prstClr val="black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61C6C2-CB1D-4B35-BDEA-9802269F4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45" y="1505293"/>
            <a:ext cx="5585883" cy="2918115"/>
          </a:xfrm>
          <a:prstGeom prst="rect">
            <a:avLst/>
          </a:prstGeom>
          <a:effectLst>
            <a:outerShdw blurRad="127000" dist="38100" dir="2700000" algn="tl" rotWithShape="0">
              <a:prstClr val="black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07D0F-F78E-4E82-9885-BC75EE74C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091" y="1555236"/>
            <a:ext cx="5416864" cy="2660163"/>
          </a:xfrm>
          <a:prstGeom prst="rect">
            <a:avLst/>
          </a:prstGeom>
          <a:effectLst>
            <a:outerShdw blurRad="127000" dist="38100" dir="2700000" algn="tl" rotWithShape="0">
              <a:prstClr val="black"/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3CDBA8-23C2-4AEA-8AAD-2D0092B87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97" y="4345415"/>
            <a:ext cx="5410858" cy="1865814"/>
          </a:xfrm>
          <a:prstGeom prst="rect">
            <a:avLst/>
          </a:prstGeom>
          <a:effectLst>
            <a:outerShdw blurRad="127000" dist="38100" dir="2700000" algn="tl" rotWithShape="0">
              <a:prstClr val="black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41108-E50C-44FF-937C-7A4E1E1DD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260" y="5509158"/>
            <a:ext cx="1501740" cy="1186375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546824"/>
      </p:ext>
    </p:extLst>
  </p:cSld>
  <p:clrMapOvr>
    <a:masterClrMapping/>
  </p:clrMapOvr>
  <p:transition spd="med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36442-725E-715F-7E65-90695F3AD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FDB373-F135-9D25-2F6D-25359D7EF912}"/>
              </a:ext>
            </a:extLst>
          </p:cNvPr>
          <p:cNvSpPr txBox="1"/>
          <p:nvPr/>
        </p:nvSpPr>
        <p:spPr>
          <a:xfrm>
            <a:off x="872933" y="926349"/>
            <a:ext cx="1900837" cy="517064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7E6E6">
                    <a:alpha val="60000"/>
                  </a:srgbClr>
                </a:glow>
              </a:effectLst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Bacteria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7E6E6">
                    <a:alpha val="60000"/>
                  </a:srgbClr>
                </a:glow>
              </a:effectLst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Mercury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7E6E6">
                    <a:alpha val="60000"/>
                  </a:srgbClr>
                </a:glow>
              </a:effectLst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IDDE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7E6E6">
                    <a:alpha val="60000"/>
                  </a:srgbClr>
                </a:glow>
              </a:effectLst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All Pollutants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4AED6-4F84-F939-E954-48FCBE8A5E4B}"/>
              </a:ext>
            </a:extLst>
          </p:cNvPr>
          <p:cNvSpPr txBox="1"/>
          <p:nvPr/>
        </p:nvSpPr>
        <p:spPr>
          <a:xfrm>
            <a:off x="2257902" y="137907"/>
            <a:ext cx="6548390" cy="923330"/>
          </a:xfrm>
          <a:prstGeom prst="rect">
            <a:avLst/>
          </a:prstGeom>
          <a:noFill/>
          <a:effectLst>
            <a:glow>
              <a:schemeClr val="accent1">
                <a:alpha val="66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cs typeface="Aldhabi" panose="01000000000000000000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E7E6E6"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Forever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AD12F-805D-83D1-E544-ADADA325B8C5}"/>
              </a:ext>
            </a:extLst>
          </p:cNvPr>
          <p:cNvSpPr txBox="1"/>
          <p:nvPr/>
        </p:nvSpPr>
        <p:spPr>
          <a:xfrm>
            <a:off x="1191266" y="2607665"/>
            <a:ext cx="9536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Pet &amp; Animal Waste, 2. Stormwater BMP’s – Development, 3. I &amp; I  - Maintenance &amp; Costs, 4. Erosion &amp; Sediment Control, and 5. WWTP - NPDES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7E784-3103-F909-0D96-3F53CA3DB6DD}"/>
              </a:ext>
            </a:extLst>
          </p:cNvPr>
          <p:cNvSpPr txBox="1"/>
          <p:nvPr/>
        </p:nvSpPr>
        <p:spPr>
          <a:xfrm>
            <a:off x="1170718" y="3814005"/>
            <a:ext cx="87227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Erosion &amp; Sediment Control, and 2. Stormwater BMP’s – Public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60814-CACF-4A79-0A6F-840F35CBCD94}"/>
              </a:ext>
            </a:extLst>
          </p:cNvPr>
          <p:cNvSpPr txBox="1"/>
          <p:nvPr/>
        </p:nvSpPr>
        <p:spPr>
          <a:xfrm>
            <a:off x="1215550" y="4902452"/>
            <a:ext cx="49136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Public Reporting &amp; Staff Tracking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C6944-1097-AEE7-E4EF-591A7ECC117F}"/>
              </a:ext>
            </a:extLst>
          </p:cNvPr>
          <p:cNvSpPr txBox="1"/>
          <p:nvPr/>
        </p:nvSpPr>
        <p:spPr>
          <a:xfrm>
            <a:off x="1271998" y="5981429"/>
            <a:ext cx="9536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Housekeeping: Street Sweeping; Leaf Collection, 2. Council Support, 3. Staff Reporting &amp; Promoting, and 4) Watershed Support*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E0C3C-97A2-BA9B-E4D8-3943433AD35A}"/>
              </a:ext>
            </a:extLst>
          </p:cNvPr>
          <p:cNvSpPr txBox="1"/>
          <p:nvPr/>
        </p:nvSpPr>
        <p:spPr>
          <a:xfrm>
            <a:off x="1191266" y="1542017"/>
            <a:ext cx="9435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Riparian Vegetation, 2. Public Education, 3. WWTP – NPDES, 4. Tree City, and 5. Park Master Plan*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7B303E-32EE-15C2-BB8A-6768CC34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229899"/>
      </p:ext>
    </p:extLst>
  </p:cSld>
  <p:clrMapOvr>
    <a:masterClrMapping/>
  </p:clrMapOvr>
  <p:transition spd="med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00CFFE-4D8F-2CD9-325F-25832B54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B2F9478-4803-1539-A43C-303898304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9"/>
          <a:stretch/>
        </p:blipFill>
        <p:spPr>
          <a:xfrm>
            <a:off x="2028190" y="474344"/>
            <a:ext cx="7620000" cy="590931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8938-CC7A-8CE6-09B2-AF18108F8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3E4E5438-6C72-B06D-400E-5F6E270CF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98732"/>
      </p:ext>
    </p:extLst>
  </p:cSld>
  <p:clrMapOvr>
    <a:masterClrMapping/>
  </p:clrMapOvr>
  <p:transition spd="med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A3B644-C870-3311-A06B-472C47D3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36" y="658825"/>
            <a:ext cx="8848207" cy="6036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51C73E-ADF4-397D-48D0-418DA42B0306}"/>
              </a:ext>
            </a:extLst>
          </p:cNvPr>
          <p:cNvSpPr txBox="1"/>
          <p:nvPr/>
        </p:nvSpPr>
        <p:spPr>
          <a:xfrm>
            <a:off x="973825" y="142956"/>
            <a:ext cx="943399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Designated Management Agency  (DMA)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801D7-CDE3-F189-6D94-EC963A74E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C74AFAB5-4B08-2DE4-A7E1-550EBF1BA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57D52-0245-3343-825D-D936C63A40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400" r="95200">
                        <a14:foregroundMark x1="5400" y1="51200" x2="7600" y2="49400"/>
                        <a14:foregroundMark x1="33400" y1="54800" x2="35600" y2="57400"/>
                        <a14:foregroundMark x1="43200" y1="54800" x2="41000" y2="51400"/>
                        <a14:foregroundMark x1="49200" y1="50800" x2="51600" y2="51000"/>
                        <a14:foregroundMark x1="55200" y1="53000" x2="53400" y2="49400"/>
                        <a14:foregroundMark x1="59200" y1="51000" x2="58600" y2="48200"/>
                        <a14:foregroundMark x1="63000" y1="47200" x2="64000" y2="46800"/>
                        <a14:foregroundMark x1="68200" y1="44600" x2="70200" y2="49200"/>
                        <a14:foregroundMark x1="75800" y1="46600" x2="74800" y2="41800"/>
                        <a14:foregroundMark x1="79400" y1="40400" x2="79400" y2="40400"/>
                        <a14:foregroundMark x1="79000" y1="44600" x2="79000" y2="44600"/>
                        <a14:foregroundMark x1="80600" y1="47600" x2="80600" y2="47600"/>
                        <a14:foregroundMark x1="73400" y1="50000" x2="73400" y2="50000"/>
                        <a14:foregroundMark x1="48800" y1="55800" x2="48800" y2="55800"/>
                        <a14:foregroundMark x1="35000" y1="51200" x2="35000" y2="51200"/>
                        <a14:foregroundMark x1="32000" y1="60000" x2="32000" y2="60000"/>
                        <a14:foregroundMark x1="24000" y1="59600" x2="24000" y2="59600"/>
                        <a14:foregroundMark x1="26800" y1="53600" x2="26800" y2="53600"/>
                        <a14:foregroundMark x1="26800" y1="56600" x2="26800" y2="56600"/>
                        <a14:foregroundMark x1="28600" y1="60200" x2="28600" y2="60200"/>
                        <a14:foregroundMark x1="28400" y1="61000" x2="27800" y2="61400"/>
                        <a14:foregroundMark x1="10400" y1="70000" x2="7400" y2="61400"/>
                        <a14:foregroundMark x1="15200" y1="71000" x2="25200" y2="67400"/>
                        <a14:foregroundMark x1="38200" y1="65800" x2="61200" y2="59600"/>
                        <a14:foregroundMark x1="78000" y1="55000" x2="95200" y2="52200"/>
                        <a14:foregroundMark x1="65800" y1="66800" x2="66800" y2="65800"/>
                        <a14:foregroundMark x1="24000" y1="41000" x2="28000" y2="36000"/>
                        <a14:foregroundMark x1="36800" y1="28000" x2="50200" y2="25600"/>
                      </a14:backgroundRemoval>
                    </a14:imgEffect>
                  </a14:imgLayer>
                </a14:imgProps>
              </a:ext>
            </a:extLst>
          </a:blip>
          <a:srcRect t="21852" b="18889"/>
          <a:stretch/>
        </p:blipFill>
        <p:spPr>
          <a:xfrm rot="3051704">
            <a:off x="9428969" y="3191781"/>
            <a:ext cx="2468879" cy="146304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98125020"/>
      </p:ext>
    </p:extLst>
  </p:cSld>
  <p:clrMapOvr>
    <a:masterClrMapping/>
  </p:clrMapOvr>
  <p:transition spd="med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AF9C2-05C8-0062-F55D-2A4A790E5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F99A22-126C-0479-6349-5FC06F69C3A8}"/>
              </a:ext>
            </a:extLst>
          </p:cNvPr>
          <p:cNvSpPr txBox="1"/>
          <p:nvPr/>
        </p:nvSpPr>
        <p:spPr>
          <a:xfrm>
            <a:off x="1013257" y="263380"/>
            <a:ext cx="943399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Designated Management Agency  (DMA)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883CD-18D7-42C9-9F61-6E8082A8E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few houses and cars in different stages of storm water&#10;&#10;Description automatically generated">
            <a:extLst>
              <a:ext uri="{FF2B5EF4-FFF2-40B4-BE49-F238E27FC236}">
                <a16:creationId xmlns:a16="http://schemas.microsoft.com/office/drawing/2014/main" id="{35EC4668-C906-5009-79FB-B77021C36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10667" r="19701" b="14844"/>
          <a:stretch/>
        </p:blipFill>
        <p:spPr>
          <a:xfrm>
            <a:off x="1528592" y="1342454"/>
            <a:ext cx="8403323" cy="5108448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86741D75-15EC-B194-0362-B01B551E3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751">
            <a:off x="478574" y="614175"/>
            <a:ext cx="3019846" cy="3153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113EC-3B9A-689E-A232-44570D6DB4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518" r="43889" b="52408"/>
          <a:stretch/>
        </p:blipFill>
        <p:spPr>
          <a:xfrm rot="2279169">
            <a:off x="8603559" y="1901186"/>
            <a:ext cx="3420533" cy="64346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4A56E-1A46-F8EC-C251-1EB6853E9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400" r="95200">
                        <a14:foregroundMark x1="5400" y1="51200" x2="7600" y2="49400"/>
                        <a14:foregroundMark x1="33400" y1="54800" x2="35600" y2="57400"/>
                        <a14:foregroundMark x1="43200" y1="54800" x2="41000" y2="51400"/>
                        <a14:foregroundMark x1="49200" y1="50800" x2="51600" y2="51000"/>
                        <a14:foregroundMark x1="55200" y1="53000" x2="53400" y2="49400"/>
                        <a14:foregroundMark x1="59200" y1="51000" x2="58600" y2="48200"/>
                        <a14:foregroundMark x1="63000" y1="47200" x2="64000" y2="46800"/>
                        <a14:foregroundMark x1="68200" y1="44600" x2="70200" y2="49200"/>
                        <a14:foregroundMark x1="75800" y1="46600" x2="74800" y2="41800"/>
                        <a14:foregroundMark x1="79400" y1="40400" x2="79400" y2="40400"/>
                        <a14:foregroundMark x1="79000" y1="44600" x2="79000" y2="44600"/>
                        <a14:foregroundMark x1="80600" y1="47600" x2="80600" y2="47600"/>
                        <a14:foregroundMark x1="73400" y1="50000" x2="73400" y2="50000"/>
                        <a14:foregroundMark x1="48800" y1="55800" x2="48800" y2="55800"/>
                        <a14:foregroundMark x1="35000" y1="51200" x2="35000" y2="51200"/>
                        <a14:foregroundMark x1="32000" y1="60000" x2="32000" y2="60000"/>
                        <a14:foregroundMark x1="24000" y1="59600" x2="24000" y2="59600"/>
                        <a14:foregroundMark x1="26800" y1="53600" x2="26800" y2="53600"/>
                        <a14:foregroundMark x1="26800" y1="56600" x2="26800" y2="56600"/>
                        <a14:foregroundMark x1="28600" y1="60200" x2="28600" y2="60200"/>
                        <a14:foregroundMark x1="28400" y1="61000" x2="27800" y2="61400"/>
                        <a14:foregroundMark x1="10400" y1="70000" x2="7400" y2="61400"/>
                        <a14:foregroundMark x1="15200" y1="71000" x2="25200" y2="67400"/>
                        <a14:foregroundMark x1="38200" y1="65800" x2="61200" y2="59600"/>
                        <a14:foregroundMark x1="78000" y1="55000" x2="95200" y2="52200"/>
                        <a14:foregroundMark x1="65800" y1="66800" x2="66800" y2="65800"/>
                        <a14:foregroundMark x1="24000" y1="41000" x2="28000" y2="36000"/>
                        <a14:foregroundMark x1="36800" y1="28000" x2="50200" y2="25600"/>
                      </a14:backgroundRemoval>
                    </a14:imgEffect>
                  </a14:imgLayer>
                </a14:imgProps>
              </a:ext>
            </a:extLst>
          </a:blip>
          <a:srcRect t="21852" b="18889"/>
          <a:stretch/>
        </p:blipFill>
        <p:spPr>
          <a:xfrm rot="3051704">
            <a:off x="9428969" y="3191781"/>
            <a:ext cx="2468879" cy="146304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67844698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6A8EF8-5770-C28C-9001-7C4AFCBC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E2C75-322A-99E6-F580-269517ED20B1}"/>
              </a:ext>
            </a:extLst>
          </p:cNvPr>
          <p:cNvSpPr txBox="1"/>
          <p:nvPr/>
        </p:nvSpPr>
        <p:spPr>
          <a:xfrm>
            <a:off x="1013257" y="263380"/>
            <a:ext cx="943399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tx1"/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Designated Management Agency  (DMA)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49EDC-FB9E-4DEE-A038-F19C41973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33B79C-2777-2AC2-72C7-9ED0F7E9C4C4}"/>
              </a:ext>
            </a:extLst>
          </p:cNvPr>
          <p:cNvSpPr/>
          <p:nvPr/>
        </p:nvSpPr>
        <p:spPr>
          <a:xfrm>
            <a:off x="768096" y="1402080"/>
            <a:ext cx="9997440" cy="51925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2D49C7-647F-9CB4-AD1F-A34D16766AF9}"/>
              </a:ext>
            </a:extLst>
          </p:cNvPr>
          <p:cNvSpPr/>
          <p:nvPr/>
        </p:nvSpPr>
        <p:spPr>
          <a:xfrm>
            <a:off x="1763034" y="1467080"/>
            <a:ext cx="3494816" cy="641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Monthly Water Fees</a:t>
            </a:r>
          </a:p>
        </p:txBody>
      </p:sp>
      <p:pic>
        <p:nvPicPr>
          <p:cNvPr id="7" name="Picture 6" descr="Modern kitchen">
            <a:extLst>
              <a:ext uri="{FF2B5EF4-FFF2-40B4-BE49-F238E27FC236}">
                <a16:creationId xmlns:a16="http://schemas.microsoft.com/office/drawing/2014/main" id="{0DF23E8B-7EB0-D456-88A9-FE05EF20C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40" y="2173591"/>
            <a:ext cx="4115805" cy="274320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</p:pic>
      <p:pic>
        <p:nvPicPr>
          <p:cNvPr id="9" name="Picture 8" descr="Rubber duck toy in bathroom">
            <a:extLst>
              <a:ext uri="{FF2B5EF4-FFF2-40B4-BE49-F238E27FC236}">
                <a16:creationId xmlns:a16="http://schemas.microsoft.com/office/drawing/2014/main" id="{6707DB15-95BE-56C6-423E-22B2C15D1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3591"/>
            <a:ext cx="4141881" cy="274320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101600">
              <a:srgbClr val="E7E6E6">
                <a:alpha val="60000"/>
              </a:srgb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B7D0ED-484E-C073-2354-C2573A59C487}"/>
              </a:ext>
            </a:extLst>
          </p:cNvPr>
          <p:cNvSpPr/>
          <p:nvPr/>
        </p:nvSpPr>
        <p:spPr>
          <a:xfrm>
            <a:off x="6419531" y="1495448"/>
            <a:ext cx="3494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Monthly Sewer Fees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A25B4A-28CE-BE5E-DCFA-1B5ADBC04FF7}"/>
              </a:ext>
            </a:extLst>
          </p:cNvPr>
          <p:cNvSpPr/>
          <p:nvPr/>
        </p:nvSpPr>
        <p:spPr>
          <a:xfrm>
            <a:off x="2641009" y="5193014"/>
            <a:ext cx="6618514" cy="69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      The State does not consider these fees high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until they exceed $350/month.</a:t>
            </a:r>
          </a:p>
        </p:txBody>
      </p:sp>
      <p:pic>
        <p:nvPicPr>
          <p:cNvPr id="12" name="Picture 11" descr="A blue and yellow seal with a bird and a wagon&#10;&#10;Description automatically generated">
            <a:extLst>
              <a:ext uri="{FF2B5EF4-FFF2-40B4-BE49-F238E27FC236}">
                <a16:creationId xmlns:a16="http://schemas.microsoft.com/office/drawing/2014/main" id="{9DBFF587-478D-8293-3777-8F66BE3EB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7" y="4514871"/>
            <a:ext cx="1752098" cy="17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7546"/>
      </p:ext>
    </p:extLst>
  </p:cSld>
  <p:clrMapOvr>
    <a:masterClrMapping/>
  </p:clrMapOvr>
  <p:transition spd="med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016013-A1CD-FE6B-2B01-5F222FF7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067" r="96333">
                        <a14:foregroundMark x1="9133" y1="26000" x2="18867" y2="24800"/>
                        <a14:foregroundMark x1="19600" y1="24800" x2="21267" y2="26133"/>
                        <a14:foregroundMark x1="24200" y1="28400" x2="27800" y2="34333"/>
                        <a14:foregroundMark x1="21133" y1="45667" x2="30200" y2="43933"/>
                        <a14:foregroundMark x1="25733" y1="48867" x2="17733" y2="51600"/>
                        <a14:foregroundMark x1="17733" y1="51600" x2="18733" y2="50267"/>
                        <a14:foregroundMark x1="5067" y1="36067" x2="5067" y2="36067"/>
                        <a14:foregroundMark x1="54600" y1="44933" x2="61133" y2="28733"/>
                        <a14:foregroundMark x1="63000" y1="44133" x2="65200" y2="33667"/>
                        <a14:foregroundMark x1="70867" y1="45467" x2="72067" y2="32800"/>
                        <a14:foregroundMark x1="77333" y1="46133" x2="80267" y2="31933"/>
                        <a14:foregroundMark x1="95133" y1="24600" x2="92200" y2="40667"/>
                        <a14:foregroundMark x1="96333" y1="27867" x2="96333" y2="27867"/>
                        <a14:foregroundMark x1="96333" y1="27867" x2="96333" y2="27867"/>
                        <a14:foregroundMark x1="96333" y1="27867" x2="66067" y2="29067"/>
                        <a14:foregroundMark x1="66067" y1="29067" x2="66067" y2="29067"/>
                        <a14:foregroundMark x1="64333" y1="24267" x2="54133" y2="24800"/>
                        <a14:foregroundMark x1="54133" y1="24800" x2="54133" y2="24800"/>
                        <a14:foregroundMark x1="45400" y1="25133" x2="45200" y2="32333"/>
                        <a14:foregroundMark x1="47267" y1="55867" x2="64600" y2="58267"/>
                        <a14:foregroundMark x1="64600" y1="58267" x2="80600" y2="57067"/>
                        <a14:foregroundMark x1="10533" y1="47200" x2="13933" y2="32667"/>
                        <a14:foregroundMark x1="11733" y1="32667" x2="16333" y2="27333"/>
                        <a14:foregroundMark x1="31733" y1="39000" x2="26600" y2="34867"/>
                      </a14:backgroundRemoval>
                    </a14:imgEffect>
                  </a14:imgLayer>
                </a14:imgProps>
              </a:ext>
            </a:extLst>
          </a:blip>
          <a:srcRect t="15659" b="9461"/>
          <a:stretch/>
        </p:blipFill>
        <p:spPr>
          <a:xfrm>
            <a:off x="433679" y="384894"/>
            <a:ext cx="1948156" cy="1458779"/>
          </a:xfrm>
          <a:prstGeom prst="rect">
            <a:avLst/>
          </a:prstGeom>
          <a:effectLst>
            <a:glow rad="101600">
              <a:schemeClr val="bg1">
                <a:lumMod val="50000"/>
                <a:alpha val="6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298573-8FE9-C8EB-2EBC-B1D89A53E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54" t="32108" r="7607" b="31425"/>
          <a:stretch/>
        </p:blipFill>
        <p:spPr>
          <a:xfrm>
            <a:off x="1324192" y="1271374"/>
            <a:ext cx="1298575" cy="465735"/>
          </a:xfrm>
          <a:prstGeom prst="rect">
            <a:avLst/>
          </a:prstGeom>
          <a:ln>
            <a:noFill/>
          </a:ln>
          <a:effectLst>
            <a:glow>
              <a:schemeClr val="bg1">
                <a:lumMod val="50000"/>
                <a:alpha val="63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A480B9-90D1-9C08-48B5-19EF4B8B6FD1}"/>
              </a:ext>
            </a:extLst>
          </p:cNvPr>
          <p:cNvSpPr/>
          <p:nvPr/>
        </p:nvSpPr>
        <p:spPr>
          <a:xfrm>
            <a:off x="1835226" y="1271374"/>
            <a:ext cx="731520" cy="174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24B7B-94C9-F640-34C0-2E67A039A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" b="98152" l="761" r="97935">
                        <a14:foregroundMark x1="16957" y1="54457" x2="17283" y2="44348"/>
                        <a14:foregroundMark x1="17283" y1="44348" x2="23804" y2="25870"/>
                        <a14:foregroundMark x1="23804" y1="25870" x2="25978" y2="23478"/>
                        <a14:foregroundMark x1="10761" y1="29565" x2="14565" y2="16413"/>
                        <a14:foregroundMark x1="14565" y1="16413" x2="15217" y2="15978"/>
                        <a14:foregroundMark x1="69348" y1="29891" x2="68261" y2="39348"/>
                        <a14:foregroundMark x1="68261" y1="39348" x2="59565" y2="57826"/>
                        <a14:foregroundMark x1="59565" y1="57826" x2="59565" y2="76848"/>
                        <a14:foregroundMark x1="70326" y1="91957" x2="80000" y2="84457"/>
                        <a14:foregroundMark x1="80000" y1="84457" x2="91087" y2="67283"/>
                        <a14:foregroundMark x1="91087" y1="67283" x2="94783" y2="54022"/>
                        <a14:foregroundMark x1="95978" y1="44891" x2="86413" y2="22500"/>
                        <a14:foregroundMark x1="86413" y1="22500" x2="83370" y2="18913"/>
                        <a14:foregroundMark x1="82717" y1="18261" x2="47283" y2="435"/>
                        <a14:foregroundMark x1="71087" y1="18261" x2="77935" y2="23478"/>
                        <a14:foregroundMark x1="77935" y1="23478" x2="87283" y2="44783"/>
                        <a14:foregroundMark x1="87283" y1="44783" x2="86304" y2="60978"/>
                        <a14:foregroundMark x1="86196" y1="60978" x2="53043" y2="79674"/>
                        <a14:foregroundMark x1="74239" y1="78043" x2="48696" y2="85435"/>
                        <a14:foregroundMark x1="48696" y1="85435" x2="48043" y2="84783"/>
                        <a14:foregroundMark x1="66848" y1="85870" x2="29891" y2="86957"/>
                        <a14:foregroundMark x1="29891" y1="86957" x2="29348" y2="85870"/>
                        <a14:foregroundMark x1="24565" y1="83804" x2="19674" y2="74457"/>
                        <a14:foregroundMark x1="19674" y1="74457" x2="14783" y2="36196"/>
                        <a14:foregroundMark x1="11087" y1="52717" x2="22174" y2="66413"/>
                        <a14:foregroundMark x1="22174" y1="66413" x2="24457" y2="66522"/>
                        <a14:foregroundMark x1="25978" y1="53804" x2="27065" y2="62717"/>
                        <a14:foregroundMark x1="27065" y1="62717" x2="33696" y2="70000"/>
                        <a14:foregroundMark x1="33696" y1="70000" x2="35870" y2="70109"/>
                        <a14:foregroundMark x1="14130" y1="70761" x2="7826" y2="43152"/>
                        <a14:foregroundMark x1="13478" y1="67174" x2="8696" y2="50326"/>
                        <a14:foregroundMark x1="8696" y1="50326" x2="9348" y2="46196"/>
                        <a14:foregroundMark x1="15217" y1="40109" x2="42174" y2="37174"/>
                        <a14:foregroundMark x1="42174" y1="37174" x2="72717" y2="45109"/>
                        <a14:foregroundMark x1="72717" y1="45109" x2="75870" y2="54130"/>
                        <a14:foregroundMark x1="37283" y1="5435" x2="12826" y2="21087"/>
                        <a14:foregroundMark x1="12826" y1="21087" x2="4022" y2="54239"/>
                        <a14:foregroundMark x1="47609" y1="90000" x2="47609" y2="90000"/>
                        <a14:foregroundMark x1="49891" y1="91957" x2="50761" y2="92391"/>
                        <a14:foregroundMark x1="51413" y1="92391" x2="51957" y2="92717"/>
                        <a14:foregroundMark x1="47174" y1="70326" x2="47174" y2="70326"/>
                        <a14:foregroundMark x1="42174" y1="66522" x2="42174" y2="66522"/>
                        <a14:foregroundMark x1="36304" y1="4130" x2="21630" y2="9565"/>
                        <a14:foregroundMark x1="21630" y1="9565" x2="21630" y2="9674"/>
                        <a14:foregroundMark x1="13478" y1="18587" x2="8261" y2="30761"/>
                        <a14:foregroundMark x1="8261" y1="30761" x2="8043" y2="32065"/>
                        <a14:foregroundMark x1="6522" y1="32065" x2="3043" y2="41957"/>
                        <a14:foregroundMark x1="3043" y1="41957" x2="3043" y2="42391"/>
                        <a14:foregroundMark x1="3152" y1="44565" x2="3804" y2="58261"/>
                        <a14:foregroundMark x1="3804" y1="58261" x2="3804" y2="58261"/>
                        <a14:foregroundMark x1="2500" y1="49565" x2="5000" y2="32826"/>
                        <a14:foregroundMark x1="5000" y1="32826" x2="5109" y2="32500"/>
                        <a14:foregroundMark x1="1957" y1="44457" x2="761" y2="59565"/>
                        <a14:foregroundMark x1="761" y1="59565" x2="9239" y2="75870"/>
                        <a14:foregroundMark x1="9239" y1="75870" x2="9891" y2="76304"/>
                        <a14:foregroundMark x1="10000" y1="73043" x2="4891" y2="52717"/>
                        <a14:foregroundMark x1="41630" y1="2717" x2="63696" y2="5870"/>
                        <a14:foregroundMark x1="55435" y1="1957" x2="70109" y2="6957"/>
                        <a14:foregroundMark x1="65435" y1="4130" x2="81413" y2="13696"/>
                        <a14:foregroundMark x1="82500" y1="15435" x2="90326" y2="24022"/>
                        <a14:foregroundMark x1="90326" y1="24022" x2="92391" y2="31087"/>
                        <a14:foregroundMark x1="94022" y1="30435" x2="97609" y2="51413"/>
                        <a14:foregroundMark x1="97609" y1="51413" x2="97609" y2="51413"/>
                        <a14:foregroundMark x1="98043" y1="53804" x2="96196" y2="41196"/>
                        <a14:foregroundMark x1="96196" y1="41196" x2="94022" y2="36196"/>
                        <a14:foregroundMark x1="96196" y1="57500" x2="96957" y2="33152"/>
                        <a14:foregroundMark x1="84239" y1="81957" x2="98043" y2="54891"/>
                        <a14:foregroundMark x1="93043" y1="73152" x2="92717" y2="72500"/>
                        <a14:foregroundMark x1="74130" y1="90761" x2="74130" y2="90761"/>
                        <a14:foregroundMark x1="74022" y1="91739" x2="74022" y2="91739"/>
                        <a14:foregroundMark x1="74022" y1="91739" x2="74022" y2="91739"/>
                        <a14:foregroundMark x1="74022" y1="91739" x2="83370" y2="86087"/>
                        <a14:foregroundMark x1="83370" y1="86087" x2="84239" y2="84239"/>
                        <a14:foregroundMark x1="38587" y1="94130" x2="22174" y2="85978"/>
                        <a14:foregroundMark x1="22174" y1="85978" x2="11739" y2="74565"/>
                        <a14:foregroundMark x1="11739" y1="74565" x2="11630" y2="74565"/>
                        <a14:foregroundMark x1="13804" y1="80000" x2="31304" y2="93478"/>
                        <a14:foregroundMark x1="36848" y1="94783" x2="44130" y2="97609"/>
                        <a14:foregroundMark x1="44130" y1="97609" x2="54239" y2="98152"/>
                        <a14:foregroundMark x1="54239" y1="98152" x2="62826" y2="961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2931" y="259896"/>
            <a:ext cx="2386137" cy="238613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lumMod val="50000"/>
                <a:alpha val="2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56EC92-5004-F774-D919-56E6E54E2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306" y="3979287"/>
            <a:ext cx="2493819" cy="2493819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lumMod val="50000"/>
                <a:alpha val="2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9F616-A0D9-32A1-B115-ABC65596B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7A4D6B-3658-F4C4-8C0F-450BF54EF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1879" y="4130326"/>
            <a:ext cx="3432036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E60126-66D8-D84A-C596-DA2D6F079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8125" l="2625" r="98750">
                        <a14:foregroundMark x1="3500" y1="31750" x2="5250" y2="15625"/>
                        <a14:foregroundMark x1="57875" y1="1000" x2="45750" y2="1250"/>
                        <a14:foregroundMark x1="7000" y1="39125" x2="22125" y2="35375"/>
                        <a14:foregroundMark x1="98750" y1="39500" x2="94625" y2="29125"/>
                        <a14:foregroundMark x1="2625" y1="62000" x2="3625" y2="70625"/>
                        <a14:foregroundMark x1="3625" y1="70625" x2="3875" y2="71000"/>
                        <a14:foregroundMark x1="35000" y1="96500" x2="49125" y2="98125"/>
                      </a14:backgroundRemoval>
                    </a14:imgEffect>
                  </a14:imgLayer>
                </a14:imgProps>
              </a:ext>
            </a:extLst>
          </a:blip>
          <a:srcRect b="54979"/>
          <a:stretch/>
        </p:blipFill>
        <p:spPr>
          <a:xfrm rot="18434751">
            <a:off x="2344148" y="1950043"/>
            <a:ext cx="2437230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29B8B2-8D78-27AA-0336-9029CB58F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8125" l="2625" r="98750">
                        <a14:foregroundMark x1="3500" y1="31750" x2="5250" y2="15625"/>
                        <a14:foregroundMark x1="57875" y1="1000" x2="45750" y2="1250"/>
                        <a14:foregroundMark x1="7000" y1="39125" x2="22125" y2="35375"/>
                        <a14:foregroundMark x1="98750" y1="39500" x2="94625" y2="29125"/>
                        <a14:foregroundMark x1="2625" y1="62000" x2="3625" y2="70625"/>
                        <a14:foregroundMark x1="3625" y1="70625" x2="3875" y2="71000"/>
                        <a14:foregroundMark x1="35000" y1="96500" x2="49125" y2="98125"/>
                      </a14:backgroundRemoval>
                    </a14:imgEffect>
                  </a14:imgLayer>
                </a14:imgProps>
              </a:ext>
            </a:extLst>
          </a:blip>
          <a:srcRect t="54614"/>
          <a:stretch/>
        </p:blipFill>
        <p:spPr>
          <a:xfrm>
            <a:off x="4782169" y="5500824"/>
            <a:ext cx="2417666" cy="1097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ABBDFF-2046-9B1B-966A-FC6E99D48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8125" l="2625" r="98750">
                        <a14:foregroundMark x1="3500" y1="31750" x2="5250" y2="15625"/>
                        <a14:foregroundMark x1="57875" y1="1000" x2="45750" y2="1250"/>
                        <a14:foregroundMark x1="7000" y1="39125" x2="22125" y2="35375"/>
                        <a14:foregroundMark x1="98750" y1="39500" x2="94625" y2="29125"/>
                        <a14:foregroundMark x1="2625" y1="62000" x2="3625" y2="70625"/>
                        <a14:foregroundMark x1="3625" y1="70625" x2="3875" y2="71000"/>
                        <a14:foregroundMark x1="35000" y1="96500" x2="49125" y2="98125"/>
                      </a14:backgroundRemoval>
                    </a14:imgEffect>
                  </a14:imgLayer>
                </a14:imgProps>
              </a:ext>
            </a:extLst>
          </a:blip>
          <a:srcRect b="54979"/>
          <a:stretch/>
        </p:blipFill>
        <p:spPr>
          <a:xfrm>
            <a:off x="4737056" y="4211968"/>
            <a:ext cx="2437230" cy="1097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611C21-FF65-BA0D-D3B2-15E4C3325E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8125" l="2625" r="98750">
                        <a14:foregroundMark x1="3500" y1="31750" x2="5250" y2="15625"/>
                        <a14:foregroundMark x1="57875" y1="1000" x2="45750" y2="1250"/>
                        <a14:foregroundMark x1="7000" y1="39125" x2="22125" y2="35375"/>
                        <a14:foregroundMark x1="98750" y1="39500" x2="94625" y2="29125"/>
                        <a14:foregroundMark x1="2625" y1="62000" x2="3625" y2="70625"/>
                        <a14:foregroundMark x1="3625" y1="70625" x2="3875" y2="71000"/>
                        <a14:foregroundMark x1="35000" y1="96500" x2="49125" y2="98125"/>
                      </a14:backgroundRemoval>
                    </a14:imgEffect>
                  </a14:imgLayer>
                </a14:imgProps>
              </a:ext>
            </a:extLst>
          </a:blip>
          <a:srcRect b="54979"/>
          <a:stretch/>
        </p:blipFill>
        <p:spPr>
          <a:xfrm rot="3082153">
            <a:off x="7287771" y="1941997"/>
            <a:ext cx="243723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58929"/>
      </p:ext>
    </p:extLst>
  </p:cSld>
  <p:clrMapOvr>
    <a:masterClrMapping/>
  </p:clrMapOvr>
  <p:transition spd="med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23FE0-852D-9590-B816-B323873F6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35" b="61944" l="35621" r="66053">
                        <a14:foregroundMark x1="49361" y1="52077" x2="47923" y2="43291"/>
                        <a14:foregroundMark x1="47923" y1="43291" x2="46965" y2="41214"/>
                        <a14:foregroundMark x1="52716" y1="50639" x2="52875" y2="42332"/>
                        <a14:foregroundMark x1="55272" y1="47923" x2="55911" y2="41693"/>
                        <a14:foregroundMark x1="58307" y1="41693" x2="58307" y2="41693"/>
                        <a14:foregroundMark x1="57827" y1="42492" x2="59105" y2="42492"/>
                        <a14:foregroundMark x1="54313" y1="54153" x2="52875" y2="53035"/>
                        <a14:foregroundMark x1="48882" y1="53834" x2="48882" y2="53834"/>
                        <a14:foregroundMark x1="47284" y1="48722" x2="46965" y2="45687"/>
                        <a14:foregroundMark x1="43930" y1="43131" x2="45208" y2="42332"/>
                        <a14:foregroundMark x1="48083" y1="43291" x2="49361" y2="43131"/>
                        <a14:foregroundMark x1="53674" y1="44089" x2="54153" y2="42812"/>
                        <a14:foregroundMark x1="37540" y1="44089" x2="38179" y2="42971"/>
                      </a14:backgroundRemoval>
                    </a14:imgEffect>
                  </a14:imgLayer>
                </a14:imgProps>
              </a:ext>
            </a:extLst>
          </a:blip>
          <a:srcRect l="31817" t="27846" r="30143" b="34268"/>
          <a:stretch/>
        </p:blipFill>
        <p:spPr>
          <a:xfrm>
            <a:off x="3397960" y="3040919"/>
            <a:ext cx="3159212" cy="3146360"/>
          </a:xfrm>
          <a:prstGeom prst="rect">
            <a:avLst/>
          </a:prstGeom>
          <a:noFill/>
          <a:ln w="57150">
            <a:noFill/>
          </a:ln>
          <a:effectLst>
            <a:glow rad="127000">
              <a:schemeClr val="tx1">
                <a:lumMod val="75000"/>
                <a:lumOff val="25000"/>
                <a:alpha val="36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5E3C2-6C5A-E839-F152-7129E615A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7768" l="889" r="96000">
                        <a14:foregroundMark x1="19556" y1="60268" x2="11111" y2="24554"/>
                        <a14:foregroundMark x1="14667" y1="29018" x2="32889" y2="10268"/>
                        <a14:foregroundMark x1="32889" y1="10268" x2="52444" y2="4464"/>
                        <a14:foregroundMark x1="55556" y1="4911" x2="55556" y2="4911"/>
                        <a14:foregroundMark x1="56444" y1="5804" x2="56444" y2="5804"/>
                        <a14:foregroundMark x1="68444" y1="14286" x2="71556" y2="19643"/>
                        <a14:foregroundMark x1="72444" y1="20982" x2="74222" y2="23214"/>
                        <a14:foregroundMark x1="77333" y1="27679" x2="79111" y2="33929"/>
                        <a14:foregroundMark x1="81778" y1="37946" x2="82222" y2="42411"/>
                        <a14:foregroundMark x1="82222" y1="49107" x2="75111" y2="74554"/>
                        <a14:foregroundMark x1="75111" y1="74554" x2="47111" y2="83929"/>
                        <a14:foregroundMark x1="47111" y1="83929" x2="42222" y2="82589"/>
                        <a14:foregroundMark x1="38667" y1="88839" x2="11556" y2="70536"/>
                        <a14:foregroundMark x1="11556" y1="70536" x2="9778" y2="46429"/>
                        <a14:foregroundMark x1="44444" y1="91071" x2="68444" y2="87500"/>
                        <a14:foregroundMark x1="68444" y1="87500" x2="68444" y2="87500"/>
                        <a14:foregroundMark x1="33333" y1="8036" x2="33333" y2="8036"/>
                        <a14:foregroundMark x1="33333" y1="8036" x2="33333" y2="8036"/>
                        <a14:foregroundMark x1="1333" y1="52232" x2="1333" y2="52232"/>
                        <a14:foregroundMark x1="1333" y1="52232" x2="1333" y2="52232"/>
                        <a14:foregroundMark x1="75556" y1="88839" x2="75556" y2="88839"/>
                        <a14:foregroundMark x1="75556" y1="88393" x2="75556" y2="88393"/>
                        <a14:foregroundMark x1="54222" y1="98214" x2="54222" y2="98214"/>
                        <a14:foregroundMark x1="54222" y1="98214" x2="54222" y2="98214"/>
                        <a14:foregroundMark x1="96000" y1="49107" x2="96000" y2="49107"/>
                        <a14:foregroundMark x1="96000" y1="49107" x2="96000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9196" y="670721"/>
            <a:ext cx="2380780" cy="2370198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lumMod val="50000"/>
                <a:alpha val="2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F5B4F-012B-6691-EECD-4B453B9D3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226" y="3768111"/>
            <a:ext cx="2268186" cy="2268186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lumMod val="50000"/>
                <a:alpha val="2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C83860-AAA1-0A19-86EF-D19119F2F2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250" b="4997"/>
          <a:stretch/>
        </p:blipFill>
        <p:spPr>
          <a:xfrm>
            <a:off x="6507061" y="3381711"/>
            <a:ext cx="2268187" cy="1645275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26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026BA-36C0-3063-E5B7-01884C143F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71" b="32394"/>
          <a:stretch/>
        </p:blipFill>
        <p:spPr>
          <a:xfrm>
            <a:off x="9767205" y="2460860"/>
            <a:ext cx="1720215" cy="274320"/>
          </a:xfrm>
          <a:prstGeom prst="rect">
            <a:avLst/>
          </a:prstGeom>
          <a:ln>
            <a:noFill/>
          </a:ln>
          <a:effectLst>
            <a:glow rad="241300">
              <a:schemeClr val="bg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logo with a river and a house&#10;&#10;Description automatically generated with medium confidence">
            <a:extLst>
              <a:ext uri="{FF2B5EF4-FFF2-40B4-BE49-F238E27FC236}">
                <a16:creationId xmlns:a16="http://schemas.microsoft.com/office/drawing/2014/main" id="{2E48C071-BECB-95EC-3245-57DB87FE4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75" y="2899056"/>
            <a:ext cx="1800673" cy="336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FB77D-EE5C-841A-C1EF-DF96A18072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995" t="24182" r="3698" b="4685"/>
          <a:stretch/>
        </p:blipFill>
        <p:spPr>
          <a:xfrm>
            <a:off x="6608098" y="4878074"/>
            <a:ext cx="2304083" cy="1314646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26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9ED84-C907-C77B-1CE6-B88AB13EF8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7250" y="273066"/>
            <a:ext cx="1736202" cy="1371600"/>
          </a:xfrm>
          <a:prstGeom prst="rect">
            <a:avLst/>
          </a:prstGeom>
          <a:effectLst>
            <a:glow rad="50800">
              <a:schemeClr val="bg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08328-57E0-95C4-7286-304221552E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67" r="96333">
                        <a14:foregroundMark x1="9133" y1="26000" x2="18867" y2="24800"/>
                        <a14:foregroundMark x1="19600" y1="24800" x2="21267" y2="26133"/>
                        <a14:foregroundMark x1="24200" y1="28400" x2="27800" y2="34333"/>
                        <a14:foregroundMark x1="21133" y1="45667" x2="30200" y2="43933"/>
                        <a14:foregroundMark x1="25733" y1="48867" x2="17733" y2="51600"/>
                        <a14:foregroundMark x1="17733" y1="51600" x2="18733" y2="50267"/>
                        <a14:foregroundMark x1="5067" y1="36067" x2="5067" y2="36067"/>
                        <a14:foregroundMark x1="54600" y1="44933" x2="61133" y2="28733"/>
                        <a14:foregroundMark x1="63000" y1="44133" x2="65200" y2="33667"/>
                        <a14:foregroundMark x1="70867" y1="45467" x2="72067" y2="32800"/>
                        <a14:foregroundMark x1="77333" y1="46133" x2="80267" y2="31933"/>
                        <a14:foregroundMark x1="95133" y1="24600" x2="92200" y2="40667"/>
                        <a14:foregroundMark x1="96333" y1="27867" x2="96333" y2="27867"/>
                        <a14:foregroundMark x1="96333" y1="27867" x2="96333" y2="27867"/>
                        <a14:foregroundMark x1="96333" y1="27867" x2="66067" y2="29067"/>
                        <a14:foregroundMark x1="66067" y1="29067" x2="66067" y2="29067"/>
                        <a14:foregroundMark x1="64333" y1="24267" x2="54133" y2="24800"/>
                        <a14:foregroundMark x1="54133" y1="24800" x2="54133" y2="24800"/>
                        <a14:foregroundMark x1="45400" y1="25133" x2="45200" y2="32333"/>
                        <a14:foregroundMark x1="47267" y1="55867" x2="64600" y2="58267"/>
                        <a14:foregroundMark x1="64600" y1="58267" x2="80600" y2="57067"/>
                        <a14:foregroundMark x1="10533" y1="47200" x2="13933" y2="32667"/>
                        <a14:foregroundMark x1="11733" y1="32667" x2="16333" y2="27333"/>
                        <a14:foregroundMark x1="31733" y1="39000" x2="26600" y2="34867"/>
                      </a14:backgroundRemoval>
                    </a14:imgEffect>
                  </a14:imgLayer>
                </a14:imgProps>
              </a:ext>
            </a:extLst>
          </a:blip>
          <a:srcRect t="15659" b="9461"/>
          <a:stretch/>
        </p:blipFill>
        <p:spPr>
          <a:xfrm>
            <a:off x="433679" y="384894"/>
            <a:ext cx="1948156" cy="1458779"/>
          </a:xfrm>
          <a:prstGeom prst="rect">
            <a:avLst/>
          </a:prstGeom>
          <a:effectLst>
            <a:glow rad="101600">
              <a:schemeClr val="bg1">
                <a:lumMod val="50000"/>
                <a:alpha val="60000"/>
              </a:scheme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A802FE-25C5-AB4C-0B20-F9E9ABECB2F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554" t="32108" r="7607" b="31425"/>
          <a:stretch/>
        </p:blipFill>
        <p:spPr>
          <a:xfrm>
            <a:off x="1324192" y="1271374"/>
            <a:ext cx="1298575" cy="465735"/>
          </a:xfrm>
          <a:prstGeom prst="rect">
            <a:avLst/>
          </a:prstGeom>
          <a:ln>
            <a:noFill/>
          </a:ln>
          <a:effectLst>
            <a:glow>
              <a:schemeClr val="bg1">
                <a:lumMod val="50000"/>
                <a:alpha val="63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D20DA9-C569-EBAE-2335-15BFDDDC9CA2}"/>
              </a:ext>
            </a:extLst>
          </p:cNvPr>
          <p:cNvSpPr/>
          <p:nvPr/>
        </p:nvSpPr>
        <p:spPr>
          <a:xfrm>
            <a:off x="1835226" y="1271374"/>
            <a:ext cx="731520" cy="174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18989"/>
      </p:ext>
    </p:extLst>
  </p:cSld>
  <p:clrMapOvr>
    <a:masterClrMapping/>
  </p:clrMapOvr>
  <p:transition spd="med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BE74AB-475B-4B3C-A1D3-EB4F4397E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26" b="84795" l="4889" r="91778">
                        <a14:foregroundMark x1="8889" y1="24172" x2="9444" y2="64133"/>
                        <a14:foregroundMark x1="20778" y1="79532" x2="52444" y2="79727"/>
                        <a14:foregroundMark x1="52444" y1="79727" x2="65667" y2="78558"/>
                        <a14:foregroundMark x1="65667" y1="78558" x2="75556" y2="79532"/>
                        <a14:foregroundMark x1="86111" y1="76023" x2="87222" y2="36647"/>
                        <a14:foregroundMark x1="87222" y1="24172" x2="87222" y2="24172"/>
                        <a14:foregroundMark x1="87222" y1="24172" x2="87222" y2="24172"/>
                        <a14:foregroundMark x1="63333" y1="11306" x2="57444" y2="12865"/>
                        <a14:foregroundMark x1="56000" y1="13255" x2="56000" y2="13255"/>
                        <a14:foregroundMark x1="90333" y1="65107" x2="90333" y2="65107"/>
                        <a14:foregroundMark x1="4889" y1="65107" x2="4889" y2="65107"/>
                        <a14:foregroundMark x1="24444" y1="84990" x2="24444" y2="84990"/>
                        <a14:foregroundMark x1="91778" y1="42105" x2="91778" y2="42105"/>
                        <a14:foregroundMark x1="5444" y1="63548" x2="5444" y2="63548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535" t="6433" r="4003" b="9357"/>
          <a:stretch/>
        </p:blipFill>
        <p:spPr>
          <a:xfrm>
            <a:off x="4127970" y="824867"/>
            <a:ext cx="3816389" cy="1981200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D6CA3BD2-9F50-4F2B-8066-B8C779B882BB}"/>
              </a:ext>
            </a:extLst>
          </p:cNvPr>
          <p:cNvSpPr/>
          <p:nvPr/>
        </p:nvSpPr>
        <p:spPr>
          <a:xfrm>
            <a:off x="4551152" y="1045777"/>
            <a:ext cx="2768252" cy="143766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Rec Center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$2.1M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71EAB-B47C-4B62-904E-A86D6A55A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15" b="82846" l="7556" r="91000">
                        <a14:foregroundMark x1="8889" y1="60429" x2="12556" y2="38596"/>
                        <a14:foregroundMark x1="12556" y1="38596" x2="7556" y2="23587"/>
                        <a14:foregroundMark x1="26556" y1="80312" x2="51778" y2="77778"/>
                        <a14:foregroundMark x1="81889" y1="74464" x2="87333" y2="36452"/>
                        <a14:foregroundMark x1="91000" y1="41520" x2="91000" y2="41520"/>
                        <a14:foregroundMark x1="80556" y1="59454" x2="80778" y2="45029"/>
                        <a14:foregroundMark x1="80778" y1="82846" x2="75667" y2="80897"/>
                      </a14:backgroundRemoval>
                    </a14:imgEffect>
                  </a14:imgLayer>
                </a14:imgProps>
              </a:ext>
            </a:extLst>
          </a:blip>
          <a:srcRect l="3535" t="6433" r="4003" b="9357"/>
          <a:stretch/>
        </p:blipFill>
        <p:spPr>
          <a:xfrm>
            <a:off x="222357" y="863189"/>
            <a:ext cx="3816389" cy="198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662F1-3BBF-4653-8897-A066106AC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1" b="81676" l="9000" r="88778">
                        <a14:foregroundMark x1="9000" y1="51852" x2="14111" y2="30214"/>
                        <a14:foregroundMark x1="14111" y1="30214" x2="14111" y2="28460"/>
                        <a14:foregroundMark x1="14444" y1="10916" x2="14444" y2="10916"/>
                        <a14:foregroundMark x1="14444" y1="10916" x2="14444" y2="10916"/>
                        <a14:foregroundMark x1="21000" y1="79727" x2="21000" y2="79727"/>
                        <a14:foregroundMark x1="21222" y1="80312" x2="21222" y2="80312"/>
                        <a14:foregroundMark x1="52222" y1="77778" x2="29444" y2="79337"/>
                        <a14:foregroundMark x1="84889" y1="65302" x2="86556" y2="28850"/>
                        <a14:foregroundMark x1="88778" y1="72710" x2="88778" y2="72710"/>
                        <a14:foregroundMark x1="88778" y1="72710" x2="88778" y2="72710"/>
                        <a14:foregroundMark x1="80889" y1="78752" x2="80889" y2="78752"/>
                        <a14:foregroundMark x1="80889" y1="79727" x2="80889" y2="79727"/>
                      </a14:backgroundRemoval>
                    </a14:imgEffect>
                  </a14:imgLayer>
                </a14:imgProps>
              </a:ext>
            </a:extLst>
          </a:blip>
          <a:srcRect l="3535" t="6433" r="4003" b="9357"/>
          <a:stretch/>
        </p:blipFill>
        <p:spPr>
          <a:xfrm>
            <a:off x="8153254" y="2870002"/>
            <a:ext cx="3816389" cy="1981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F7B717-C84D-4D03-B7D6-B612CF9103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81287" l="6000" r="91333">
                        <a14:foregroundMark x1="11000" y1="23392" x2="10444" y2="61793"/>
                        <a14:foregroundMark x1="13556" y1="12476" x2="13556" y2="12476"/>
                        <a14:foregroundMark x1="13556" y1="12476" x2="13556" y2="12476"/>
                        <a14:foregroundMark x1="83444" y1="10916" x2="83444" y2="10916"/>
                        <a14:foregroundMark x1="83444" y1="10916" x2="83444" y2="10916"/>
                        <a14:foregroundMark x1="86778" y1="48733" x2="86778" y2="48733"/>
                        <a14:foregroundMark x1="86778" y1="48733" x2="86778" y2="51267"/>
                        <a14:foregroundMark x1="85333" y1="52827" x2="82778" y2="81092"/>
                        <a14:foregroundMark x1="73222" y1="81092" x2="26889" y2="79727"/>
                        <a14:foregroundMark x1="26889" y1="79727" x2="24556" y2="81092"/>
                        <a14:foregroundMark x1="6444" y1="42885" x2="6444" y2="42885"/>
                        <a14:foregroundMark x1="26889" y1="11891" x2="26889" y2="11891"/>
                        <a14:foregroundMark x1="84556" y1="10916" x2="84556" y2="10916"/>
                        <a14:foregroundMark x1="84556" y1="10916" x2="84556" y2="10916"/>
                        <a14:foregroundMark x1="82778" y1="18908" x2="86556" y2="38402"/>
                        <a14:foregroundMark x1="86556" y1="38402" x2="86556" y2="40351"/>
                        <a14:foregroundMark x1="42444" y1="12865" x2="27444" y2="9942"/>
                        <a14:foregroundMark x1="90444" y1="31384" x2="90444" y2="31384"/>
                        <a14:foregroundMark x1="90778" y1="41715" x2="90778" y2="41715"/>
                        <a14:foregroundMark x1="52111" y1="75634" x2="52111" y2="75634"/>
                        <a14:foregroundMark x1="54444" y1="74269" x2="64667" y2="80117"/>
                        <a14:foregroundMark x1="91333" y1="52827" x2="91333" y2="5282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35" t="6433" r="4003" b="9357"/>
          <a:stretch/>
        </p:blipFill>
        <p:spPr>
          <a:xfrm>
            <a:off x="222217" y="2789534"/>
            <a:ext cx="3816389" cy="1981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620696-1B12-4F0B-A5FD-6820937E92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6" b="84795" l="5667" r="91222">
                        <a14:foregroundMark x1="10778" y1="48928" x2="12778" y2="30994"/>
                        <a14:foregroundMark x1="10778" y1="21442" x2="10778" y2="21442"/>
                        <a14:foregroundMark x1="10778" y1="21442" x2="10778" y2="21442"/>
                        <a14:foregroundMark x1="27333" y1="12476" x2="46333" y2="15010"/>
                        <a14:foregroundMark x1="87778" y1="30994" x2="86667" y2="69786"/>
                        <a14:foregroundMark x1="85556" y1="75828" x2="81778" y2="84795"/>
                        <a14:foregroundMark x1="12222" y1="67836" x2="11556" y2="46199"/>
                        <a14:foregroundMark x1="11556" y1="46199" x2="11333" y2="46004"/>
                        <a14:foregroundMark x1="6889" y1="62963" x2="6889" y2="62963"/>
                        <a14:foregroundMark x1="6889" y1="62963" x2="6889" y2="62963"/>
                        <a14:foregroundMark x1="17667" y1="82261" x2="17667" y2="82261"/>
                        <a14:foregroundMark x1="17889" y1="82261" x2="17889" y2="82261"/>
                        <a14:foregroundMark x1="45444" y1="81287" x2="30111" y2="80897"/>
                        <a14:foregroundMark x1="74111" y1="85380" x2="63111" y2="83821"/>
                        <a14:foregroundMark x1="79778" y1="65887" x2="79556" y2="14035"/>
                        <a14:foregroundMark x1="80111" y1="48343" x2="80111" y2="48343"/>
                        <a14:foregroundMark x1="80111" y1="48343" x2="80111" y2="48343"/>
                        <a14:foregroundMark x1="91444" y1="63353" x2="91444" y2="63353"/>
                        <a14:foregroundMark x1="6222" y1="19103" x2="6222" y2="19103"/>
                        <a14:foregroundMark x1="5667" y1="53996" x2="5667" y2="53996"/>
                      </a14:backgroundRemoval>
                    </a14:imgEffect>
                  </a14:imgLayer>
                </a14:imgProps>
              </a:ext>
            </a:extLst>
          </a:blip>
          <a:srcRect l="3535" t="6433" r="4003" b="9357"/>
          <a:stretch/>
        </p:blipFill>
        <p:spPr>
          <a:xfrm>
            <a:off x="4627392" y="4768625"/>
            <a:ext cx="3816389" cy="1981200"/>
          </a:xfrm>
          <a:prstGeom prst="rect">
            <a:avLst/>
          </a:prstGeom>
        </p:spPr>
      </p:pic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DAA5A070-D16C-45C2-AE76-A9BB8F4C5889}"/>
              </a:ext>
            </a:extLst>
          </p:cNvPr>
          <p:cNvSpPr/>
          <p:nvPr/>
        </p:nvSpPr>
        <p:spPr>
          <a:xfrm>
            <a:off x="346511" y="999955"/>
            <a:ext cx="3472240" cy="162224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Water Treatment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Plant &amp; Distribution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$5M to $7M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58EF055F-0754-40E7-9667-BAE70C99ED00}"/>
              </a:ext>
            </a:extLst>
          </p:cNvPr>
          <p:cNvSpPr/>
          <p:nvPr/>
        </p:nvSpPr>
        <p:spPr>
          <a:xfrm>
            <a:off x="318993" y="2905391"/>
            <a:ext cx="3344839" cy="162224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Downtown Sewers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$512k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99A82A-CA4B-4CE6-9F43-D5EB9A2B96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6" b="84795" l="5667" r="91222">
                        <a14:foregroundMark x1="10778" y1="48928" x2="12778" y2="30994"/>
                        <a14:foregroundMark x1="10778" y1="21442" x2="10778" y2="21442"/>
                        <a14:foregroundMark x1="10778" y1="21442" x2="10778" y2="21442"/>
                        <a14:foregroundMark x1="27333" y1="12476" x2="46333" y2="15010"/>
                        <a14:foregroundMark x1="87778" y1="30994" x2="86667" y2="69786"/>
                        <a14:foregroundMark x1="85556" y1="75828" x2="81778" y2="84795"/>
                        <a14:foregroundMark x1="12222" y1="67836" x2="11556" y2="46199"/>
                        <a14:foregroundMark x1="11556" y1="46199" x2="11333" y2="46004"/>
                        <a14:foregroundMark x1="6889" y1="62963" x2="6889" y2="62963"/>
                        <a14:foregroundMark x1="6889" y1="62963" x2="6889" y2="62963"/>
                        <a14:foregroundMark x1="17667" y1="82261" x2="17667" y2="82261"/>
                        <a14:foregroundMark x1="17889" y1="82261" x2="17889" y2="82261"/>
                        <a14:foregroundMark x1="45444" y1="81287" x2="30111" y2="80897"/>
                        <a14:foregroundMark x1="74111" y1="85380" x2="63111" y2="83821"/>
                        <a14:foregroundMark x1="79778" y1="65887" x2="79556" y2="14035"/>
                        <a14:foregroundMark x1="80111" y1="48343" x2="80111" y2="48343"/>
                        <a14:foregroundMark x1="80111" y1="48343" x2="80111" y2="48343"/>
                        <a14:foregroundMark x1="91444" y1="63353" x2="91444" y2="63353"/>
                        <a14:foregroundMark x1="6222" y1="19103" x2="6222" y2="19103"/>
                        <a14:foregroundMark x1="5667" y1="53996" x2="5667" y2="53996"/>
                      </a14:backgroundRemoval>
                    </a14:imgEffect>
                  </a14:imgLayer>
                </a14:imgProps>
              </a:ext>
            </a:extLst>
          </a:blip>
          <a:srcRect l="3535" t="6433" r="4003" b="9357"/>
          <a:stretch/>
        </p:blipFill>
        <p:spPr>
          <a:xfrm>
            <a:off x="730590" y="4768625"/>
            <a:ext cx="3816389" cy="1981200"/>
          </a:xfrm>
          <a:prstGeom prst="rect">
            <a:avLst/>
          </a:prstGeom>
        </p:spPr>
      </p:pic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3507A4FA-4804-40EC-8282-45B88214EFBC}"/>
              </a:ext>
            </a:extLst>
          </p:cNvPr>
          <p:cNvSpPr/>
          <p:nvPr/>
        </p:nvSpPr>
        <p:spPr>
          <a:xfrm>
            <a:off x="4540132" y="4886591"/>
            <a:ext cx="3784060" cy="162224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Calapooia Riverbank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$2.2M to $2.9M+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D2C12A11-02FA-4D57-ADA6-00A35848BFF2}"/>
              </a:ext>
            </a:extLst>
          </p:cNvPr>
          <p:cNvSpPr/>
          <p:nvPr/>
        </p:nvSpPr>
        <p:spPr>
          <a:xfrm>
            <a:off x="863054" y="4882639"/>
            <a:ext cx="3344839" cy="162224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Pavilion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$800k to $1M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0545E7BE-B6C8-4699-9024-C988E4A9A85A}"/>
              </a:ext>
            </a:extLst>
          </p:cNvPr>
          <p:cNvSpPr/>
          <p:nvPr/>
        </p:nvSpPr>
        <p:spPr>
          <a:xfrm>
            <a:off x="8259514" y="2870002"/>
            <a:ext cx="3603868" cy="1622240"/>
          </a:xfrm>
          <a:prstGeom prst="snip1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Kirk Avenue Paving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$2.2M to $3M+ </a:t>
            </a:r>
          </a:p>
        </p:txBody>
      </p:sp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A5F1F38-EB38-45A5-B0A3-8AD3444B3C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65" b="97905" l="10000" r="90000">
                        <a14:foregroundMark x1="69323" y1="8300" x2="69323" y2="8300"/>
                        <a14:foregroundMark x1="69323" y1="8300" x2="69323" y2="8300"/>
                        <a14:foregroundMark x1="58281" y1="8219" x2="58281" y2="8219"/>
                        <a14:foregroundMark x1="71979" y1="3465" x2="71979" y2="3465"/>
                        <a14:foregroundMark x1="71979" y1="3465" x2="71979" y2="3465"/>
                        <a14:foregroundMark x1="28906" y1="87752" x2="28906" y2="87752"/>
                        <a14:foregroundMark x1="28906" y1="87752" x2="28906" y2="87752"/>
                        <a14:foregroundMark x1="69219" y1="93070" x2="69219" y2="93070"/>
                        <a14:foregroundMark x1="69219" y1="93070" x2="69219" y2="93070"/>
                        <a14:foregroundMark x1="77552" y1="97905" x2="77552" y2="97905"/>
                        <a14:foregroundMark x1="77552" y1="97905" x2="77552" y2="97905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8" r="11129"/>
          <a:stretch/>
        </p:blipFill>
        <p:spPr>
          <a:xfrm>
            <a:off x="10039242" y="4874796"/>
            <a:ext cx="1930401" cy="1545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B133FB-F947-4DDD-9536-0EDB0816F3B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16133" y="2719246"/>
            <a:ext cx="3816427" cy="1981372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04CB7D99-2B27-49EE-8840-B69FD028E8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81" y="4696371"/>
            <a:ext cx="1894784" cy="1893533"/>
          </a:xfrm>
          <a:prstGeom prst="rect">
            <a:avLst/>
          </a:prstGeom>
        </p:spPr>
      </p:pic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98FDAD91-AFEA-4CEC-BE62-4A79619987CB}"/>
              </a:ext>
            </a:extLst>
          </p:cNvPr>
          <p:cNvSpPr/>
          <p:nvPr/>
        </p:nvSpPr>
        <p:spPr>
          <a:xfrm>
            <a:off x="4244464" y="2789703"/>
            <a:ext cx="3344839" cy="162224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GR 12 Waterline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$568k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6A2FD-B196-615F-B976-08337682C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15" b="82846" l="7556" r="91000">
                        <a14:foregroundMark x1="8889" y1="60429" x2="12556" y2="38596"/>
                        <a14:foregroundMark x1="12556" y1="38596" x2="7556" y2="23587"/>
                        <a14:foregroundMark x1="26556" y1="80312" x2="51778" y2="77778"/>
                        <a14:foregroundMark x1="81889" y1="74464" x2="87333" y2="36452"/>
                        <a14:foregroundMark x1="91000" y1="41520" x2="91000" y2="41520"/>
                        <a14:foregroundMark x1="80556" y1="59454" x2="80778" y2="45029"/>
                        <a14:foregroundMark x1="80778" y1="82846" x2="75667" y2="80897"/>
                      </a14:backgroundRemoval>
                    </a14:imgEffect>
                  </a14:imgLayer>
                </a14:imgProps>
              </a:ext>
            </a:extLst>
          </a:blip>
          <a:srcRect l="3535" t="6433" r="4003" b="9357"/>
          <a:stretch/>
        </p:blipFill>
        <p:spPr>
          <a:xfrm>
            <a:off x="8153254" y="865208"/>
            <a:ext cx="3816389" cy="1981200"/>
          </a:xfrm>
          <a:prstGeom prst="rect">
            <a:avLst/>
          </a:prstGeom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4431ED37-32C5-1A28-5C9F-4F74D2F5647C}"/>
              </a:ext>
            </a:extLst>
          </p:cNvPr>
          <p:cNvSpPr/>
          <p:nvPr/>
        </p:nvSpPr>
        <p:spPr>
          <a:xfrm>
            <a:off x="8277408" y="1001974"/>
            <a:ext cx="3472240" cy="162224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Sewer Lagoon+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$2.5M to $3.5M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B6B13-2A3D-DBC8-BC9D-D0EC8A2A50DB}"/>
              </a:ext>
            </a:extLst>
          </p:cNvPr>
          <p:cNvSpPr txBox="1"/>
          <p:nvPr/>
        </p:nvSpPr>
        <p:spPr>
          <a:xfrm>
            <a:off x="-832868" y="-50998"/>
            <a:ext cx="7796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Capital Improvements</a:t>
            </a:r>
          </a:p>
        </p:txBody>
      </p:sp>
    </p:spTree>
    <p:extLst>
      <p:ext uri="{BB962C8B-B14F-4D97-AF65-F5344CB8AC3E}">
        <p14:creationId xmlns:p14="http://schemas.microsoft.com/office/powerpoint/2010/main" val="985309249"/>
      </p:ext>
    </p:extLst>
  </p:cSld>
  <p:clrMapOvr>
    <a:masterClrMapping/>
  </p:clrMapOvr>
  <p:transition spd="med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E7628-790B-4928-94D6-5F9AEFE19BDA}"/>
              </a:ext>
            </a:extLst>
          </p:cNvPr>
          <p:cNvSpPr txBox="1"/>
          <p:nvPr/>
        </p:nvSpPr>
        <p:spPr>
          <a:xfrm>
            <a:off x="2298551" y="272944"/>
            <a:ext cx="955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pic>
        <p:nvPicPr>
          <p:cNvPr id="3" name="Picture 2" descr="A picture containing grass, outdoor, mountain, field&#10;&#10;Description automatically generated">
            <a:extLst>
              <a:ext uri="{FF2B5EF4-FFF2-40B4-BE49-F238E27FC236}">
                <a16:creationId xmlns:a16="http://schemas.microsoft.com/office/drawing/2014/main" id="{07DFE254-CF16-49C8-8FC4-672793662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27451" r="30431"/>
          <a:stretch/>
        </p:blipFill>
        <p:spPr>
          <a:xfrm>
            <a:off x="588085" y="1486817"/>
            <a:ext cx="5335793" cy="468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grass, outdoor, water, bird&#10;&#10;Description automatically generated">
            <a:extLst>
              <a:ext uri="{FF2B5EF4-FFF2-40B4-BE49-F238E27FC236}">
                <a16:creationId xmlns:a16="http://schemas.microsoft.com/office/drawing/2014/main" id="{0C1386C0-7686-475E-9C7F-DD19EF454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16127" b="16012"/>
          <a:stretch/>
        </p:blipFill>
        <p:spPr>
          <a:xfrm>
            <a:off x="6268122" y="1486817"/>
            <a:ext cx="5335793" cy="471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73FDBE-54DA-4FD0-BEA1-413A9AACA0A5}"/>
              </a:ext>
            </a:extLst>
          </p:cNvPr>
          <p:cNvSpPr txBox="1"/>
          <p:nvPr/>
        </p:nvSpPr>
        <p:spPr>
          <a:xfrm>
            <a:off x="7448993" y="6251027"/>
            <a:ext cx="3547637" cy="46166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44450" cmpd="thickThin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Livestock Watering </a:t>
            </a:r>
            <a:endParaRPr lang="en-US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36101-5072-40E0-AB17-E553717DDF74}"/>
              </a:ext>
            </a:extLst>
          </p:cNvPr>
          <p:cNvSpPr txBox="1"/>
          <p:nvPr/>
        </p:nvSpPr>
        <p:spPr>
          <a:xfrm>
            <a:off x="1482162" y="6251028"/>
            <a:ext cx="3547637" cy="46166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44450" cmpd="thickThin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Flood Control &amp; Irrigation</a:t>
            </a:r>
            <a:endParaRPr lang="en-US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7C4A8-C4B0-334C-8C88-B074A11E9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198" y="2232466"/>
            <a:ext cx="5039360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38F3B-94C2-8771-9611-A2F0C80CC277}"/>
              </a:ext>
            </a:extLst>
          </p:cNvPr>
          <p:cNvSpPr txBox="1"/>
          <p:nvPr/>
        </p:nvSpPr>
        <p:spPr>
          <a:xfrm>
            <a:off x="4322182" y="4400761"/>
            <a:ext cx="3547637" cy="46166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44450" cmpd="thickThin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Vector Control</a:t>
            </a:r>
            <a:endParaRPr lang="en-US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6112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369D6-C6A5-27A1-D0D7-F04BBE253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64102-1A58-04CA-90B4-880E3E94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7E74D3-2E48-3868-BA6B-34BC27F90E9F}"/>
              </a:ext>
            </a:extLst>
          </p:cNvPr>
          <p:cNvSpPr txBox="1"/>
          <p:nvPr/>
        </p:nvSpPr>
        <p:spPr>
          <a:xfrm>
            <a:off x="1319605" y="2921168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Brownsville Canal Company,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EB6E9-8D48-36E6-6F77-9FE1C14A63E5}"/>
              </a:ext>
            </a:extLst>
          </p:cNvPr>
          <p:cNvSpPr txBox="1"/>
          <p:nvPr/>
        </p:nvSpPr>
        <p:spPr>
          <a:xfrm>
            <a:off x="8033636" y="4273669"/>
            <a:ext cx="2535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Questions</a:t>
            </a:r>
          </a:p>
        </p:txBody>
      </p:sp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53095905-0B83-95DA-F5F7-FE772DEC2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56928"/>
      </p:ext>
    </p:extLst>
  </p:cSld>
  <p:clrMapOvr>
    <a:masterClrMapping/>
  </p:clrMapOvr>
  <p:transition spd="med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F4ECA-E1BC-4358-3B6F-CAB88179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2714A-4639-4F69-58C8-3C89709D8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5DA0E-71C8-0B1D-E28B-7DA59323D1D1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B62D3-2F5A-D624-8F0A-19A832B0FD2E}"/>
              </a:ext>
            </a:extLst>
          </p:cNvPr>
          <p:cNvSpPr txBox="1"/>
          <p:nvPr/>
        </p:nvSpPr>
        <p:spPr>
          <a:xfrm>
            <a:off x="2094476" y="2609070"/>
            <a:ext cx="80030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The Board will develop policies that attend to these details. More than likely, it will be a phone call for an immediate repair. For larger projects, annual and as-needed meetings will be held to inform residents.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A7BFE-3729-2D1B-CB29-38DFFCF9F921}"/>
              </a:ext>
            </a:extLst>
          </p:cNvPr>
          <p:cNvSpPr txBox="1"/>
          <p:nvPr/>
        </p:nvSpPr>
        <p:spPr>
          <a:xfrm>
            <a:off x="591786" y="1531113"/>
            <a:ext cx="1100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How will I be notified for maintenance to the Canal?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8D7CE-72DB-1BD8-F8E2-E54D0E51F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99" t="21989" r="26000" b="19245"/>
          <a:stretch/>
        </p:blipFill>
        <p:spPr>
          <a:xfrm>
            <a:off x="335798" y="2719449"/>
            <a:ext cx="914400" cy="1119480"/>
          </a:xfrm>
          <a:prstGeom prst="rect">
            <a:avLst/>
          </a:prstGeom>
        </p:spPr>
      </p:pic>
      <p:pic>
        <p:nvPicPr>
          <p:cNvPr id="8" name="Graphic 7" descr="Receiver with solid fill">
            <a:extLst>
              <a:ext uri="{FF2B5EF4-FFF2-40B4-BE49-F238E27FC236}">
                <a16:creationId xmlns:a16="http://schemas.microsoft.com/office/drawing/2014/main" id="{7361D7E7-733F-75F8-2134-FB4E1188E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798" y="4586844"/>
            <a:ext cx="914400" cy="914400"/>
          </a:xfrm>
          <a:prstGeom prst="rect">
            <a:avLst/>
          </a:prstGeom>
        </p:spPr>
      </p:pic>
      <p:pic>
        <p:nvPicPr>
          <p:cNvPr id="6" name="Graphic 5" descr="Feather with solid fill">
            <a:extLst>
              <a:ext uri="{FF2B5EF4-FFF2-40B4-BE49-F238E27FC236}">
                <a16:creationId xmlns:a16="http://schemas.microsoft.com/office/drawing/2014/main" id="{88CDB65C-8658-58E3-1BE0-BA23B23AF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32764"/>
      </p:ext>
    </p:extLst>
  </p:cSld>
  <p:clrMapOvr>
    <a:masterClrMapping/>
  </p:clrMapOvr>
  <p:transition spd="med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F51D-1C25-3E16-D9C0-1C97E65E0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8D8DF-4FEB-ED99-0784-FE4D2B5B4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31887-F11F-348D-3837-95E90FE2A180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B2E2-1480-CF3B-081A-C94E0261F1E8}"/>
              </a:ext>
            </a:extLst>
          </p:cNvPr>
          <p:cNvSpPr txBox="1"/>
          <p:nvPr/>
        </p:nvSpPr>
        <p:spPr>
          <a:xfrm>
            <a:off x="2094476" y="2609071"/>
            <a:ext cx="8003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You would need to locate your  property line as encroachments on Canal property would not be allowed.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BFFB4-3249-BDDB-05A8-DB789FE00DE3}"/>
              </a:ext>
            </a:extLst>
          </p:cNvPr>
          <p:cNvSpPr txBox="1"/>
          <p:nvPr/>
        </p:nvSpPr>
        <p:spPr>
          <a:xfrm>
            <a:off x="2140526" y="1531113"/>
            <a:ext cx="7910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What about placing a fence or a shed?</a:t>
            </a:r>
          </a:p>
        </p:txBody>
      </p:sp>
      <p:pic>
        <p:nvPicPr>
          <p:cNvPr id="1026" name="Picture 2" descr="Free Download Vector Fence PNG Transparent Background, Free Download #38466  - FreeIconsPNG">
            <a:extLst>
              <a:ext uri="{FF2B5EF4-FFF2-40B4-BE49-F238E27FC236}">
                <a16:creationId xmlns:a16="http://schemas.microsoft.com/office/drawing/2014/main" id="{4A922E79-382E-D48B-E3DB-F49201FD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66" b="92173" l="8307" r="89617">
                        <a14:foregroundMark x1="12620" y1="32268" x2="12620" y2="32268"/>
                        <a14:foregroundMark x1="8626" y1="17252" x2="11661" y2="51278"/>
                        <a14:foregroundMark x1="30990" y1="71565" x2="30351" y2="41693"/>
                        <a14:foregroundMark x1="52236" y1="81310" x2="52236" y2="81310"/>
                        <a14:foregroundMark x1="50479" y1="76198" x2="55112" y2="30831"/>
                        <a14:foregroundMark x1="60863" y1="27955" x2="55591" y2="25719"/>
                        <a14:foregroundMark x1="48722" y1="15335" x2="48722" y2="15335"/>
                        <a14:foregroundMark x1="50479" y1="13578" x2="49361" y2="25719"/>
                        <a14:foregroundMark x1="88978" y1="13099" x2="85463" y2="88818"/>
                        <a14:foregroundMark x1="13738" y1="92332" x2="13738" y2="84824"/>
                        <a14:foregroundMark x1="11502" y1="88818" x2="11981" y2="91693"/>
                        <a14:foregroundMark x1="15974" y1="91214" x2="17732" y2="52077"/>
                        <a14:foregroundMark x1="17732" y1="35463" x2="12620" y2="10703"/>
                        <a14:foregroundMark x1="30351" y1="47444" x2="31470" y2="21086"/>
                        <a14:foregroundMark x1="33227" y1="18850" x2="30990" y2="8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6" y="2014711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7FA5BE-5067-090C-3509-340865B44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122" l="10000" r="90000">
                        <a14:foregroundMark x1="48061" y1="10918" x2="48061" y2="10918"/>
                        <a14:foregroundMark x1="50102" y1="27143" x2="50102" y2="27143"/>
                        <a14:foregroundMark x1="38367" y1="91122" x2="38367" y2="91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96" y="3670900"/>
            <a:ext cx="1737360" cy="1737360"/>
          </a:xfrm>
          <a:prstGeom prst="rect">
            <a:avLst/>
          </a:prstGeom>
        </p:spPr>
      </p:pic>
      <p:pic>
        <p:nvPicPr>
          <p:cNvPr id="6" name="Graphic 5" descr="Feather with solid fill">
            <a:extLst>
              <a:ext uri="{FF2B5EF4-FFF2-40B4-BE49-F238E27FC236}">
                <a16:creationId xmlns:a16="http://schemas.microsoft.com/office/drawing/2014/main" id="{E9A7501A-5F19-6432-CD23-9E1787A8E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88830"/>
      </p:ext>
    </p:extLst>
  </p:cSld>
  <p:clrMapOvr>
    <a:masterClrMapping/>
  </p:clrMapOvr>
  <p:transition spd="med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F1E1-DE94-1EEE-B8AE-D5B435A37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A45FAA-C690-089F-342A-E853D55F8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3EE2B-F577-A17A-350A-FEB3C376997D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9C5A8-7A6C-59A5-F5A0-0B3FDDA4D931}"/>
              </a:ext>
            </a:extLst>
          </p:cNvPr>
          <p:cNvSpPr txBox="1"/>
          <p:nvPr/>
        </p:nvSpPr>
        <p:spPr>
          <a:xfrm>
            <a:off x="2965906" y="2571154"/>
            <a:ext cx="74295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The Company will create standards and policies for installing culverts and other appurtenances as may be needed by the membership.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8ACAE-334F-D800-2F90-6FABEE851E93}"/>
              </a:ext>
            </a:extLst>
          </p:cNvPr>
          <p:cNvSpPr txBox="1"/>
          <p:nvPr/>
        </p:nvSpPr>
        <p:spPr>
          <a:xfrm>
            <a:off x="2965906" y="1512155"/>
            <a:ext cx="7111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What if I need to install a culvert?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A0647-03FF-D71C-A62E-763901044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667" r="95667">
                        <a14:foregroundMark x1="5667" y1="52667" x2="5667" y2="52667"/>
                        <a14:foregroundMark x1="95667" y1="54889" x2="95667" y2="54889"/>
                        <a14:foregroundMark x1="45667" y1="66889" x2="45667" y2="66889"/>
                        <a14:foregroundMark x1="39000" y1="66889" x2="39000" y2="66889"/>
                        <a14:foregroundMark x1="30889" y1="69556" x2="30889" y2="69556"/>
                        <a14:foregroundMark x1="55667" y1="67889" x2="55667" y2="67889"/>
                        <a14:foregroundMark x1="62444" y1="68556" x2="62444" y2="68556"/>
                        <a14:foregroundMark x1="70222" y1="71556" x2="70222" y2="71556"/>
                      </a14:backgroundRemoval>
                    </a14:imgEffect>
                  </a14:imgLayer>
                </a14:imgProps>
              </a:ext>
            </a:extLst>
          </a:blip>
          <a:srcRect t="17827" b="18441"/>
          <a:stretch/>
        </p:blipFill>
        <p:spPr>
          <a:xfrm>
            <a:off x="550359" y="3063273"/>
            <a:ext cx="1865208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15756"/>
      </p:ext>
    </p:extLst>
  </p:cSld>
  <p:clrMapOvr>
    <a:masterClrMapping/>
  </p:clrMapOvr>
  <p:transition spd="med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15F6F-28B8-6DB6-E855-BBB0C2457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064E25-9DC1-BE69-4420-EFF466455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3CAF6-0DEF-FC0B-0EBB-AE8595DB1B68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AFB667-47A2-5DF9-A161-6D91B922B89A}"/>
              </a:ext>
            </a:extLst>
          </p:cNvPr>
          <p:cNvSpPr txBox="1"/>
          <p:nvPr/>
        </p:nvSpPr>
        <p:spPr>
          <a:xfrm>
            <a:off x="2690120" y="2420430"/>
            <a:ext cx="76635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There are two diversions that act as 1) a diversion channel to direct water flow before the water gets to Brownsville, and 2) to return the water back to the Calapooia River. Both are a vital part of the Mill Race.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DF5D6-676B-14B5-6A08-A32B29A3F2C0}"/>
              </a:ext>
            </a:extLst>
          </p:cNvPr>
          <p:cNvSpPr txBox="1"/>
          <p:nvPr/>
        </p:nvSpPr>
        <p:spPr>
          <a:xfrm>
            <a:off x="805543" y="1436793"/>
            <a:ext cx="1058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What about the Tail Races are they included in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CF23F-4841-DC7E-3DC3-172E30CC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28" y="284472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07807"/>
      </p:ext>
    </p:extLst>
  </p:cSld>
  <p:clrMapOvr>
    <a:masterClrMapping/>
  </p:clrMapOvr>
  <p:transition spd="med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ABE6F-FC12-4641-4BF7-FEB2CDFB2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3B4E6C-D628-BDF1-31A3-EF4C49A3D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3CBAF3-3FE6-904B-655B-2C17E7A8B606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11E3C-1FFA-297A-2BAA-58CA960EEB32}"/>
              </a:ext>
            </a:extLst>
          </p:cNvPr>
          <p:cNvSpPr txBox="1"/>
          <p:nvPr/>
        </p:nvSpPr>
        <p:spPr>
          <a:xfrm>
            <a:off x="3122549" y="2571154"/>
            <a:ext cx="71162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Fill it in </a:t>
            </a:r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| Filling in the ditch would adversely impact many lots. It would also violate Oregon Drainage Law.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2B2BD-3D54-259B-27EF-9C9507714E08}"/>
              </a:ext>
            </a:extLst>
          </p:cNvPr>
          <p:cNvSpPr txBox="1"/>
          <p:nvPr/>
        </p:nvSpPr>
        <p:spPr>
          <a:xfrm>
            <a:off x="2665350" y="1512155"/>
            <a:ext cx="8030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Past Arguments &amp; Points of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8039A-1D17-96EC-6028-8CA6FEF7C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138" y="2760023"/>
            <a:ext cx="1990106" cy="19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2691"/>
      </p:ext>
    </p:extLst>
  </p:cSld>
  <p:clrMapOvr>
    <a:masterClrMapping/>
  </p:clrMapOvr>
  <p:transition spd="med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61E2E-F3C1-C937-A149-2F5BE3711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3573C-11C7-F79B-0B5E-E81C6386E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2C1C6-28C5-BE2D-4F3D-92AF61C4B988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35E5F-B4DB-CF7A-A2AE-2628BFA46A82}"/>
              </a:ext>
            </a:extLst>
          </p:cNvPr>
          <p:cNvSpPr txBox="1"/>
          <p:nvPr/>
        </p:nvSpPr>
        <p:spPr>
          <a:xfrm>
            <a:off x="2505363" y="2571154"/>
            <a:ext cx="8350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Abandon it</a:t>
            </a:r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 | Allowing the ditch to be abandoned would lead to arguments as to who is responsible for fixing problems and would not allow for the proper operation of the Mill Race.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58838-209C-2445-3ADC-258272EC3603}"/>
              </a:ext>
            </a:extLst>
          </p:cNvPr>
          <p:cNvSpPr txBox="1"/>
          <p:nvPr/>
        </p:nvSpPr>
        <p:spPr>
          <a:xfrm>
            <a:off x="2665350" y="1512155"/>
            <a:ext cx="8030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Past Arguments &amp; Points of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63E06-9185-35E8-E415-A3718B7A5D8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46383" y="1436793"/>
            <a:ext cx="1645920" cy="164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D0618-0932-786C-8466-3C0F3D194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146" y="4837194"/>
            <a:ext cx="1289536" cy="1005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37BE0B-FEB1-C538-0FD5-70D23CB4FE6D}"/>
              </a:ext>
            </a:extLst>
          </p:cNvPr>
          <p:cNvSpPr txBox="1"/>
          <p:nvPr/>
        </p:nvSpPr>
        <p:spPr>
          <a:xfrm>
            <a:off x="252330" y="3359789"/>
            <a:ext cx="1884611" cy="1200329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44450" cmpd="thickThin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West Nile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Zika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&amp; More</a:t>
            </a:r>
          </a:p>
        </p:txBody>
      </p:sp>
      <p:pic>
        <p:nvPicPr>
          <p:cNvPr id="9" name="Graphic 8" descr="Feather with solid fill">
            <a:extLst>
              <a:ext uri="{FF2B5EF4-FFF2-40B4-BE49-F238E27FC236}">
                <a16:creationId xmlns:a16="http://schemas.microsoft.com/office/drawing/2014/main" id="{C95FA75C-87CC-3CF4-2C76-0C0D09519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3521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69D81-C8F6-58F7-C6DA-B841EC1D2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B98B2-0E17-E2AF-4877-1FCEF78CF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2893A-F967-1178-BF64-45AC96A00509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7F1B3-1FFE-AEC3-83CB-D4AD961AB0BC}"/>
              </a:ext>
            </a:extLst>
          </p:cNvPr>
          <p:cNvSpPr txBox="1"/>
          <p:nvPr/>
        </p:nvSpPr>
        <p:spPr>
          <a:xfrm>
            <a:off x="4048787" y="1700054"/>
            <a:ext cx="458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Annual Revenue Yield 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77CB5-CEBD-3590-E291-439C763C7D22}"/>
              </a:ext>
            </a:extLst>
          </p:cNvPr>
          <p:cNvSpPr txBox="1"/>
          <p:nvPr/>
        </p:nvSpPr>
        <p:spPr>
          <a:xfrm>
            <a:off x="4808247" y="3047298"/>
            <a:ext cx="3071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AC2AD-83A3-697C-93FF-9BE6956A6282}"/>
              </a:ext>
            </a:extLst>
          </p:cNvPr>
          <p:cNvSpPr txBox="1"/>
          <p:nvPr/>
        </p:nvSpPr>
        <p:spPr>
          <a:xfrm>
            <a:off x="3727768" y="3836402"/>
            <a:ext cx="62356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City</a:t>
            </a:r>
            <a:r>
              <a:rPr lang="en-US" sz="3200" dirty="0"/>
              <a:t>		    </a:t>
            </a:r>
            <a:r>
              <a:rPr lang="en-US" sz="3200" b="1" dirty="0"/>
              <a:t>230</a:t>
            </a:r>
            <a:r>
              <a:rPr lang="en-US" sz="3200" dirty="0"/>
              <a:t>		</a:t>
            </a:r>
            <a:r>
              <a:rPr lang="en-US" sz="2800" b="1" i="1" dirty="0"/>
              <a:t>Rights</a:t>
            </a:r>
          </a:p>
          <a:p>
            <a:r>
              <a:rPr lang="en-US" sz="3200" dirty="0"/>
              <a:t>$50		$14,100		$200</a:t>
            </a:r>
          </a:p>
          <a:p>
            <a:r>
              <a:rPr lang="en-US" sz="3200" dirty="0"/>
              <a:t>$60		$17,050		$250</a:t>
            </a:r>
          </a:p>
          <a:p>
            <a:r>
              <a:rPr lang="en-US" sz="3200" dirty="0"/>
              <a:t>$70		$20,000		$300</a:t>
            </a:r>
          </a:p>
          <a:p>
            <a:r>
              <a:rPr lang="en-US" sz="3200" dirty="0"/>
              <a:t>$80		$22,950		$350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0CB46-9583-3AC5-69F2-370F1C8CF145}"/>
              </a:ext>
            </a:extLst>
          </p:cNvPr>
          <p:cNvSpPr txBox="1"/>
          <p:nvPr/>
        </p:nvSpPr>
        <p:spPr>
          <a:xfrm rot="20539349">
            <a:off x="3073041" y="3072953"/>
            <a:ext cx="2586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Annual Charge</a:t>
            </a:r>
          </a:p>
        </p:txBody>
      </p:sp>
      <p:pic>
        <p:nvPicPr>
          <p:cNvPr id="4" name="Graphic 3" descr="Feather with solid fill">
            <a:extLst>
              <a:ext uri="{FF2B5EF4-FFF2-40B4-BE49-F238E27FC236}">
                <a16:creationId xmlns:a16="http://schemas.microsoft.com/office/drawing/2014/main" id="{D6CBA902-EAE4-4663-15BD-2D0A8EC98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593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7497-C76F-2142-40D9-0A09AAD0D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8CB40-48F1-C8B3-40D1-7A77D315D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07127E-82D3-0692-4320-CC1E047F4D53}"/>
              </a:ext>
            </a:extLst>
          </p:cNvPr>
          <p:cNvSpPr txBox="1"/>
          <p:nvPr/>
        </p:nvSpPr>
        <p:spPr>
          <a:xfrm>
            <a:off x="1319605" y="2921168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Brownsville Canal Company,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44C74-EAA0-9422-CD2B-948E63450A13}"/>
              </a:ext>
            </a:extLst>
          </p:cNvPr>
          <p:cNvSpPr txBox="1"/>
          <p:nvPr/>
        </p:nvSpPr>
        <p:spPr>
          <a:xfrm>
            <a:off x="7914882" y="4285544"/>
            <a:ext cx="2838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529337184"/>
      </p:ext>
    </p:extLst>
  </p:cSld>
  <p:clrMapOvr>
    <a:masterClrMapping/>
  </p:clrMapOvr>
  <p:transition spd="med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C1335-0E3C-706B-BDAE-DD4AED45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B2DF8-6D95-1270-01BB-476857FEB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-7262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9ACB0-EBCE-FDD4-1960-DE4B8CCF35D0}"/>
              </a:ext>
            </a:extLst>
          </p:cNvPr>
          <p:cNvSpPr txBox="1"/>
          <p:nvPr/>
        </p:nvSpPr>
        <p:spPr>
          <a:xfrm>
            <a:off x="1745498" y="206934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D8FD0-E264-F9AF-88A0-60C635324564}"/>
              </a:ext>
            </a:extLst>
          </p:cNvPr>
          <p:cNvSpPr txBox="1"/>
          <p:nvPr/>
        </p:nvSpPr>
        <p:spPr>
          <a:xfrm>
            <a:off x="2346583" y="1488354"/>
            <a:ext cx="8350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Hold a Canal Company meeting to vote on whether to move forward with an agreement with the City.</a:t>
            </a:r>
          </a:p>
          <a:p>
            <a:pPr algn="just"/>
            <a:endParaRPr lang="en-US" sz="3200" dirty="0">
              <a:ln w="1270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Perpetua" panose="02020502060401020303" pitchFamily="18" charset="0"/>
            </a:endParaRPr>
          </a:p>
          <a:p>
            <a:pPr marL="742950" indent="-742950" algn="just">
              <a:buFont typeface="+mj-lt"/>
              <a:buAutoNum type="arabicPeriod" startAt="2"/>
            </a:pPr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Council would draft an ordinance and assist in finalizing the agreement with the Company.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5389-D5E2-AC71-7C31-E0C5E086D074}"/>
              </a:ext>
            </a:extLst>
          </p:cNvPr>
          <p:cNvSpPr txBox="1"/>
          <p:nvPr/>
        </p:nvSpPr>
        <p:spPr>
          <a:xfrm>
            <a:off x="2346583" y="4801099"/>
            <a:ext cx="8350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 startAt="3"/>
            </a:pPr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The agreement &amp; ordinance would determine time frame for charges to be levied and other operational details.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BDE02-44C7-F5AC-C973-EA8F7AA28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258" y1="79492" x2="39258" y2="79492"/>
                        <a14:foregroundMark x1="75391" y1="34570" x2="75391" y2="34570"/>
                        <a14:foregroundMark x1="66797" y1="67578" x2="66797" y2="67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35" y="3151909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3856"/>
      </p:ext>
    </p:extLst>
  </p:cSld>
  <p:clrMapOvr>
    <a:masterClrMapping/>
  </p:clrMapOvr>
  <p:transition spd="med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472C7-7932-4E9F-9AF8-F361F016B91C}"/>
              </a:ext>
            </a:extLst>
          </p:cNvPr>
          <p:cNvSpPr txBox="1"/>
          <p:nvPr/>
        </p:nvSpPr>
        <p:spPr>
          <a:xfrm>
            <a:off x="316786" y="1720840"/>
            <a:ext cx="11558427" cy="3293209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Brownsville Canal Company, Inc.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Practice: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14400" lvl="1" indent="-457200">
              <a:buFont typeface="Wingdings" panose="05000000000000000000" pitchFamily="2" charset="2"/>
              <a:buChar char="«"/>
            </a:pPr>
            <a:r>
              <a:rPr lang="en-US" sz="2800" dirty="0">
                <a:latin typeface="Perpetua" panose="02020502060401020303" pitchFamily="18" charset="0"/>
              </a:rPr>
              <a:t>Members assisted each other controlling irrigation and water use for livestock.</a:t>
            </a:r>
          </a:p>
          <a:p>
            <a:pPr marL="914400" lvl="1" indent="-457200">
              <a:buFont typeface="Wingdings" panose="05000000000000000000" pitchFamily="2" charset="2"/>
              <a:buChar char="«"/>
            </a:pPr>
            <a:r>
              <a:rPr lang="en-US" sz="2800" dirty="0">
                <a:latin typeface="Perpetua" panose="02020502060401020303" pitchFamily="18" charset="0"/>
              </a:rPr>
              <a:t>Members used to dam the Calapooia River annually.</a:t>
            </a:r>
          </a:p>
          <a:p>
            <a:pPr marL="914400" lvl="1" indent="-457200">
              <a:buFont typeface="Wingdings" panose="05000000000000000000" pitchFamily="2" charset="2"/>
              <a:buChar char="«"/>
            </a:pPr>
            <a:r>
              <a:rPr lang="en-US" sz="2800" dirty="0">
                <a:latin typeface="Perpetua" panose="02020502060401020303" pitchFamily="18" charset="0"/>
              </a:rPr>
              <a:t>Members share duties and, in some cases, money was </a:t>
            </a:r>
          </a:p>
          <a:p>
            <a:pPr lvl="1"/>
            <a:r>
              <a:rPr lang="en-US" sz="2800" dirty="0">
                <a:latin typeface="Perpetua" panose="02020502060401020303" pitchFamily="18" charset="0"/>
              </a:rPr>
              <a:t>      collected to make improvements and repairs.</a:t>
            </a:r>
          </a:p>
          <a:p>
            <a:endParaRPr lang="en-US" sz="2800" dirty="0">
              <a:latin typeface="Perpetua" panose="02020502060401020303" pitchFamily="18" charset="0"/>
            </a:endParaRPr>
          </a:p>
        </p:txBody>
      </p:sp>
      <p:pic>
        <p:nvPicPr>
          <p:cNvPr id="4" name="Picture 3" descr="A picture containing book&#10;&#10;Description automatically generated">
            <a:extLst>
              <a:ext uri="{FF2B5EF4-FFF2-40B4-BE49-F238E27FC236}">
                <a16:creationId xmlns:a16="http://schemas.microsoft.com/office/drawing/2014/main" id="{3B046DCD-B1A0-408C-B0E8-751295DC19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743" y="3571840"/>
            <a:ext cx="1956152" cy="967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59BC5C63-37ED-45A4-DD4C-948D58A4C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16"/>
      </p:ext>
    </p:extLst>
  </p:cSld>
  <p:clrMapOvr>
    <a:masterClrMapping/>
  </p:clrMapOvr>
  <p:transition spd="med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ED923-F377-7729-AC43-FDC353C1B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D8018-ADEE-EBD2-88E7-18F4CFC1D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BEB5AC-E9DD-CCC9-91C6-2F177193A06F}"/>
              </a:ext>
            </a:extLst>
          </p:cNvPr>
          <p:cNvSpPr txBox="1"/>
          <p:nvPr/>
        </p:nvSpPr>
        <p:spPr>
          <a:xfrm>
            <a:off x="1319605" y="2921168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Brownsville Canal Company,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D8F05-37BB-706F-CA42-18C95E55A6EB}"/>
              </a:ext>
            </a:extLst>
          </p:cNvPr>
          <p:cNvSpPr txBox="1"/>
          <p:nvPr/>
        </p:nvSpPr>
        <p:spPr>
          <a:xfrm>
            <a:off x="7914882" y="4285544"/>
            <a:ext cx="2838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80485"/>
      </p:ext>
    </p:extLst>
  </p:cSld>
  <p:clrMapOvr>
    <a:masterClrMapping/>
  </p:clrMapOvr>
  <p:transition spd="med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C1A00-9913-9BDB-9FD9-3E6575A0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84101"/>
      </p:ext>
    </p:extLst>
  </p:cSld>
  <p:clrMapOvr>
    <a:masterClrMapping/>
  </p:clrMapOvr>
  <p:transition spd="med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717DB-75C2-BDBA-5D05-61E9C378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"/>
            <a:ext cx="12191999" cy="68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7473"/>
      </p:ext>
    </p:extLst>
  </p:cSld>
  <p:clrMapOvr>
    <a:masterClrMapping/>
  </p:clrMapOvr>
  <p:transition spd="med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B866A-01EA-BBAC-A54D-B8714E04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3935"/>
      </p:ext>
    </p:extLst>
  </p:cSld>
  <p:clrMapOvr>
    <a:masterClrMapping/>
  </p:clrMapOvr>
  <p:transition spd="med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11710-9D65-48B5-B11D-8858A594A42C}"/>
              </a:ext>
            </a:extLst>
          </p:cNvPr>
          <p:cNvSpPr txBox="1"/>
          <p:nvPr/>
        </p:nvSpPr>
        <p:spPr>
          <a:xfrm>
            <a:off x="316786" y="305068"/>
            <a:ext cx="11558427" cy="630942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Brownsville Canal Company, Inc.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Recent History (2004-2008):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Members disagreed over the removal of the dam proposed by the Calapooia Watershed Council.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The Calapooia Watershed Council forged ahead with multiple State &amp; Federal agencies to remove the dam and install pumps to force water into the canal.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The City of Brownsville secured an easement from John Holbrook and passed two Resolutions, 605 &amp; 611, regarding the disposition of the canal; entered into agreement with Pacific Power.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Members grew concerned about personal liability by being a member or owning land adjacent to the canal.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Membership no longer cooperates with each other which has                             led to divisions that are unresolved to date.</a:t>
            </a:r>
          </a:p>
          <a:p>
            <a:pPr lvl="1"/>
            <a:endParaRPr lang="en-US" sz="2800" dirty="0">
              <a:latin typeface="Perpetua" panose="02020502060401020303" pitchFamily="18" charset="0"/>
            </a:endParaRPr>
          </a:p>
        </p:txBody>
      </p:sp>
      <p:pic>
        <p:nvPicPr>
          <p:cNvPr id="4" name="Picture 3" descr="A vintage photo of a person&#10;&#10;Description automatically generated">
            <a:extLst>
              <a:ext uri="{FF2B5EF4-FFF2-40B4-BE49-F238E27FC236}">
                <a16:creationId xmlns:a16="http://schemas.microsoft.com/office/drawing/2014/main" id="{96729732-1A2A-4307-A0D4-4A54D9A8F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252" y="4907683"/>
            <a:ext cx="1745428" cy="1381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623266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4B9A2-D9FA-40CA-8963-E46E58FCFA55}"/>
              </a:ext>
            </a:extLst>
          </p:cNvPr>
          <p:cNvSpPr txBox="1"/>
          <p:nvPr/>
        </p:nvSpPr>
        <p:spPr>
          <a:xfrm>
            <a:off x="316786" y="1166842"/>
            <a:ext cx="11558427" cy="4585871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Brownsville Canal Company, Inc.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Recent History (2008-Present):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The City of Brownsville has had Staff keep the canal operational over the last seventeen years at the City’s expense.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Officers worked with a several attorneys to redefine membership.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Officers purchased liability insurance for membership and did their                    best to answer liability questions &amp; concerns.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Officers made repairs to the canal at their own expense both                            monetarily and in sweat equity.</a:t>
            </a:r>
          </a:p>
          <a:p>
            <a:pPr marL="971550" lvl="1" indent="-514350">
              <a:buFont typeface="+mj-lt"/>
              <a:buAutoNum type="arabicPeriod"/>
            </a:pPr>
            <a:endParaRPr lang="en-US" sz="2800" dirty="0">
              <a:latin typeface="Perpetua" panose="02020502060401020303" pitchFamily="18" charset="0"/>
            </a:endParaRPr>
          </a:p>
        </p:txBody>
      </p:sp>
      <p:pic>
        <p:nvPicPr>
          <p:cNvPr id="7" name="Picture 6" descr="A person holding a gun&#10;&#10;Description automatically generated">
            <a:extLst>
              <a:ext uri="{FF2B5EF4-FFF2-40B4-BE49-F238E27FC236}">
                <a16:creationId xmlns:a16="http://schemas.microsoft.com/office/drawing/2014/main" id="{DC1A640E-878F-4B67-8658-12B2ECAF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10558" r="50000" b="6853"/>
          <a:stretch/>
        </p:blipFill>
        <p:spPr>
          <a:xfrm>
            <a:off x="9800216" y="3173869"/>
            <a:ext cx="1932791" cy="2517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C124A5BA-AB2E-2102-C121-4001AA281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368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4B9A2-D9FA-40CA-8963-E46E58FCFA55}"/>
              </a:ext>
            </a:extLst>
          </p:cNvPr>
          <p:cNvSpPr txBox="1"/>
          <p:nvPr/>
        </p:nvSpPr>
        <p:spPr>
          <a:xfrm>
            <a:off x="316786" y="1166842"/>
            <a:ext cx="11558427" cy="4585871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Brownsville Canal Company, Inc.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Recent History (2008-Present):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 algn="just">
              <a:buFont typeface="+mj-lt"/>
              <a:buAutoNum type="arabicPeriod" startAt="5"/>
            </a:pPr>
            <a:r>
              <a:rPr lang="en-US" sz="2800" dirty="0">
                <a:latin typeface="Perpetua" panose="02020502060401020303" pitchFamily="18" charset="0"/>
              </a:rPr>
              <a:t>Officers determined the Company owns a forty-foot (40’) strip of land from      the Calapooia River to the Eagle Woolen Mill site on Millhouse Street.</a:t>
            </a:r>
          </a:p>
          <a:p>
            <a:pPr marL="971550" lvl="1" indent="-514350">
              <a:buFont typeface="+mj-lt"/>
              <a:buAutoNum type="arabicPeriod" startAt="5"/>
            </a:pPr>
            <a:r>
              <a:rPr lang="en-US" sz="2800" dirty="0">
                <a:latin typeface="Perpetua" panose="02020502060401020303" pitchFamily="18" charset="0"/>
              </a:rPr>
              <a:t>The canal has rarely been cleaned or re-established for years.</a:t>
            </a:r>
          </a:p>
          <a:p>
            <a:pPr marL="971550" lvl="1" indent="-514350">
              <a:buFont typeface="+mj-lt"/>
              <a:buAutoNum type="arabicPeriod" startAt="5"/>
            </a:pPr>
            <a:r>
              <a:rPr lang="en-US" sz="2800" dirty="0">
                <a:latin typeface="Perpetua" panose="02020502060401020303" pitchFamily="18" charset="0"/>
              </a:rPr>
              <a:t>Officers have considered standards for culverts and crossings                                of the canal, but nothing has been implemented.</a:t>
            </a:r>
          </a:p>
          <a:p>
            <a:pPr marL="971550" lvl="1" indent="-514350">
              <a:buFont typeface="+mj-lt"/>
              <a:buAutoNum type="arabicPeriod" startAt="5"/>
            </a:pPr>
            <a:r>
              <a:rPr lang="en-US" sz="2800" dirty="0">
                <a:latin typeface="Perpetua" panose="02020502060401020303" pitchFamily="18" charset="0"/>
              </a:rPr>
              <a:t>Officers &amp; members temporarily entertained dissolution of the                  Company.</a:t>
            </a:r>
          </a:p>
          <a:p>
            <a:pPr marL="971550" lvl="1" indent="-514350">
              <a:buFont typeface="+mj-lt"/>
              <a:buAutoNum type="arabicPeriod" startAt="5"/>
            </a:pPr>
            <a:endParaRPr lang="en-US" sz="2800" dirty="0">
              <a:latin typeface="Perpetua" panose="02020502060401020303" pitchFamily="18" charset="0"/>
            </a:endParaRPr>
          </a:p>
        </p:txBody>
      </p:sp>
      <p:pic>
        <p:nvPicPr>
          <p:cNvPr id="4" name="Picture 3" descr="A picture containing ground, outdoor, sky, next&#10;&#10;Description automatically generated">
            <a:extLst>
              <a:ext uri="{FF2B5EF4-FFF2-40B4-BE49-F238E27FC236}">
                <a16:creationId xmlns:a16="http://schemas.microsoft.com/office/drawing/2014/main" id="{7B059D77-4DA7-466A-B8AD-398291F61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29"/>
          <a:stretch/>
        </p:blipFill>
        <p:spPr>
          <a:xfrm>
            <a:off x="10010899" y="2702803"/>
            <a:ext cx="1640469" cy="2390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239796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E7628-790B-4928-94D6-5F9AEFE19BDA}"/>
              </a:ext>
            </a:extLst>
          </p:cNvPr>
          <p:cNvSpPr txBox="1"/>
          <p:nvPr/>
        </p:nvSpPr>
        <p:spPr>
          <a:xfrm>
            <a:off x="1319605" y="2921168"/>
            <a:ext cx="955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F93E3-B250-4210-95D5-E5E7B77A377F}"/>
              </a:ext>
            </a:extLst>
          </p:cNvPr>
          <p:cNvSpPr txBox="1"/>
          <p:nvPr/>
        </p:nvSpPr>
        <p:spPr>
          <a:xfrm>
            <a:off x="5848575" y="4285545"/>
            <a:ext cx="399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Future</a:t>
            </a:r>
          </a:p>
        </p:txBody>
      </p:sp>
      <p:pic>
        <p:nvPicPr>
          <p:cNvPr id="2" name="Graphic 1" descr="Feather with solid fill">
            <a:extLst>
              <a:ext uri="{FF2B5EF4-FFF2-40B4-BE49-F238E27FC236}">
                <a16:creationId xmlns:a16="http://schemas.microsoft.com/office/drawing/2014/main" id="{9A3A3BB6-1DB1-5F3F-5C3B-611350BF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1260" y="635362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8740"/>
      </p:ext>
    </p:extLst>
  </p:cSld>
  <p:clrMapOvr>
    <a:masterClrMapping/>
  </p:clrMapOvr>
  <p:transition spd="med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1672</Words>
  <Application>Microsoft Office PowerPoint</Application>
  <PresentationFormat>Widescreen</PresentationFormat>
  <Paragraphs>204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Aldhabi</vt:lpstr>
      <vt:lpstr>Arial</vt:lpstr>
      <vt:lpstr>Bodoni MT</vt:lpstr>
      <vt:lpstr>Calibri</vt:lpstr>
      <vt:lpstr>Calibri Light</vt:lpstr>
      <vt:lpstr>Dead Kansas</vt:lpstr>
      <vt:lpstr>Perpetua</vt:lpstr>
      <vt:lpstr>Wingdings</vt:lpstr>
      <vt:lpstr>Office Theme</vt:lpstr>
      <vt:lpstr>3_Office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 Scott McDowell</dc:creator>
  <cp:lastModifiedBy>S. Scott McDowell</cp:lastModifiedBy>
  <cp:revision>92</cp:revision>
  <cp:lastPrinted>2025-02-04T20:03:52Z</cp:lastPrinted>
  <dcterms:created xsi:type="dcterms:W3CDTF">2019-04-04T20:38:00Z</dcterms:created>
  <dcterms:modified xsi:type="dcterms:W3CDTF">2025-02-04T20:17:20Z</dcterms:modified>
</cp:coreProperties>
</file>